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71" r:id="rId3"/>
    <p:sldId id="272" r:id="rId4"/>
    <p:sldId id="322" r:id="rId5"/>
    <p:sldId id="323" r:id="rId6"/>
    <p:sldId id="324" r:id="rId7"/>
    <p:sldId id="325" r:id="rId8"/>
    <p:sldId id="326" r:id="rId9"/>
    <p:sldId id="32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321" r:id="rId23"/>
    <p:sldId id="292" r:id="rId24"/>
    <p:sldId id="293" r:id="rId25"/>
    <p:sldId id="294" r:id="rId26"/>
    <p:sldId id="295" r:id="rId27"/>
    <p:sldId id="296" r:id="rId28"/>
    <p:sldId id="297" r:id="rId29"/>
    <p:sldId id="328" r:id="rId30"/>
    <p:sldId id="342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3" r:id="rId44"/>
    <p:sldId id="344" r:id="rId45"/>
    <p:sldId id="345" r:id="rId46"/>
    <p:sldId id="346" r:id="rId47"/>
    <p:sldId id="347" r:id="rId48"/>
    <p:sldId id="348" r:id="rId49"/>
    <p:sldId id="352" r:id="rId50"/>
    <p:sldId id="353" r:id="rId51"/>
    <p:sldId id="354" r:id="rId52"/>
    <p:sldId id="355" r:id="rId53"/>
    <p:sldId id="356" r:id="rId54"/>
    <p:sldId id="319" r:id="rId5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ABB6-8436-437D-8090-4F5F2170F928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5EF45-1305-4B9B-9695-BA7D08C2B1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05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32876-21AB-4924-9773-7D6349B38FAB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88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ený obdélník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93CB-7687-4DBE-A388-D2D5C3EF38C3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9388F5-51F0-406F-AF69-5A28F87C6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20AD-89E8-420E-BBFD-462678EBA2A0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A2049-9A48-446C-9398-435436F9FB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55BD-E21B-4A25-8A04-006B94B40768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6447-583B-4B78-BBCD-8B80EBA54B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D044-3F6F-47F1-B372-23DC9E6DCF98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2ED5-D606-4949-A4E4-696463CDFE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C6F9-450B-43EF-841C-00AA76DC754F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2D207-3095-4773-B845-712B5F9120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CF8D-2F29-41F8-9D3F-4A970648451A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60EB-C97C-474F-83C9-76F3E92525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0AA1-09F7-41D0-A222-3D27A57B4899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C474-F63B-46A2-A6BF-3A446D1DF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8947-F3D9-47F8-9B40-CCD3EB1A4001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343D-A6F7-4320-A54E-EDB92876E2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732E-6F98-4642-B515-E1EC773FEA9B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9E63-B72D-442E-B37A-4FCDA849E9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Zaoblený obdélník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3A9E-F2F3-499C-A9F6-DC2395783C06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C464-1331-43F0-90A9-848EE8195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651B-B7E7-4A0A-A856-0DE5932485F7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2CF45-1CEA-493C-92D9-5352828A5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86E48-4ECE-4081-93F6-696A40D7DA4F}" type="datetimeFigureOut">
              <a:rPr lang="cs-CZ"/>
              <a:pPr>
                <a:defRPr/>
              </a:pPr>
              <a:t>02.12.2022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9B8EC5E-41B1-4350-8F83-1A8E598DBC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ransition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ovéPole 3"/>
          <p:cNvSpPr txBox="1">
            <a:spLocks noChangeArrowheads="1"/>
          </p:cNvSpPr>
          <p:nvPr/>
        </p:nvSpPr>
        <p:spPr bwMode="auto">
          <a:xfrm>
            <a:off x="1475656" y="2000022"/>
            <a:ext cx="67505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Projektová výuka na základní škole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ovéPole 6"/>
          <p:cNvSpPr txBox="1">
            <a:spLocks noChangeArrowheads="1"/>
          </p:cNvSpPr>
          <p:nvPr/>
        </p:nvSpPr>
        <p:spPr bwMode="auto">
          <a:xfrm>
            <a:off x="323850" y="6165850"/>
            <a:ext cx="4059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Katedra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preprimárního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primárnho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vzdělávání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2" descr="http://t2.gstatic.com/images?q=tbn:ANd9GcSPhd4BY7QlBoPezU5ZjFNm0XMvuf30nUOyOHzuBhWeQaaG-APX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5661025"/>
            <a:ext cx="30591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115616" y="3717032"/>
            <a:ext cx="6841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„Řekni mi a já 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zapomenu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ukaž mi a já si zapamatuji, </a:t>
            </a:r>
            <a:endParaRPr lang="cs-CZ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 to udělat a já pochopím.“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487549" y="468449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Čínské lidové přísloví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555705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Nyní blíže k projektové metodě</a:t>
            </a:r>
            <a:endParaRPr lang="cs-CZ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388" y="2132856"/>
            <a:ext cx="8281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„</a:t>
            </a:r>
            <a:r>
              <a:rPr lang="cs-CZ" i="1" dirty="0">
                <a:latin typeface="Times New Roman" panose="02020603050405020304" pitchFamily="18" charset="0"/>
              </a:rPr>
              <a:t>V poslední </a:t>
            </a:r>
            <a:r>
              <a:rPr lang="cs-CZ" i="1" dirty="0" smtClean="0">
                <a:latin typeface="Times New Roman" panose="02020603050405020304" pitchFamily="18" charset="0"/>
              </a:rPr>
              <a:t>době se začíná </a:t>
            </a:r>
            <a:r>
              <a:rPr lang="cs-CZ" i="1" dirty="0">
                <a:latin typeface="Times New Roman" panose="02020603050405020304" pitchFamily="18" charset="0"/>
              </a:rPr>
              <a:t>ve </a:t>
            </a:r>
            <a:r>
              <a:rPr lang="cs-CZ" i="1" dirty="0" smtClean="0">
                <a:latin typeface="Times New Roman" panose="02020603050405020304" pitchFamily="18" charset="0"/>
              </a:rPr>
              <a:t>vyučování častěji </a:t>
            </a:r>
            <a:r>
              <a:rPr lang="cs-CZ" i="1" dirty="0">
                <a:latin typeface="Times New Roman" panose="02020603050405020304" pitchFamily="18" charset="0"/>
              </a:rPr>
              <a:t>objevovat projektová metoda, </a:t>
            </a:r>
          </a:p>
          <a:p>
            <a:r>
              <a:rPr lang="cs-CZ" i="1" dirty="0">
                <a:latin typeface="Times New Roman" panose="02020603050405020304" pitchFamily="18" charset="0"/>
              </a:rPr>
              <a:t>kterou využívají zejména </a:t>
            </a:r>
            <a:r>
              <a:rPr lang="cs-CZ" i="1" dirty="0" smtClean="0">
                <a:latin typeface="Times New Roman" panose="02020603050405020304" pitchFamily="18" charset="0"/>
              </a:rPr>
              <a:t>alternativní </a:t>
            </a:r>
            <a:r>
              <a:rPr lang="cs-CZ" i="1" dirty="0">
                <a:latin typeface="Times New Roman" panose="02020603050405020304" pitchFamily="18" charset="0"/>
              </a:rPr>
              <a:t>školy. Má však své </a:t>
            </a:r>
            <a:r>
              <a:rPr lang="cs-CZ" i="1" dirty="0" smtClean="0">
                <a:latin typeface="Times New Roman" panose="02020603050405020304" pitchFamily="18" charset="0"/>
              </a:rPr>
              <a:t>opodstatnění </a:t>
            </a:r>
            <a:r>
              <a:rPr lang="cs-CZ" i="1" dirty="0">
                <a:latin typeface="Times New Roman" panose="02020603050405020304" pitchFamily="18" charset="0"/>
              </a:rPr>
              <a:t>i v </a:t>
            </a:r>
            <a:r>
              <a:rPr lang="cs-CZ" i="1" dirty="0" smtClean="0">
                <a:latin typeface="Times New Roman" panose="02020603050405020304" pitchFamily="18" charset="0"/>
              </a:rPr>
              <a:t>tradiční </a:t>
            </a:r>
            <a:r>
              <a:rPr lang="cs-CZ" i="1" dirty="0">
                <a:latin typeface="Times New Roman" panose="02020603050405020304" pitchFamily="18" charset="0"/>
              </a:rPr>
              <a:t>škole</a:t>
            </a:r>
            <a:r>
              <a:rPr lang="cs-CZ" dirty="0" smtClean="0">
                <a:latin typeface="Times New Roman" panose="02020603050405020304" pitchFamily="18" charset="0"/>
              </a:rPr>
              <a:t>“ (</a:t>
            </a:r>
            <a:r>
              <a:rPr lang="cs-CZ" dirty="0" err="1">
                <a:latin typeface="Times New Roman" panose="02020603050405020304" pitchFamily="18" charset="0"/>
              </a:rPr>
              <a:t>Lokšová</a:t>
            </a:r>
            <a:r>
              <a:rPr lang="cs-CZ" dirty="0">
                <a:latin typeface="Times New Roman" panose="02020603050405020304" pitchFamily="18" charset="0"/>
              </a:rPr>
              <a:t>, I., </a:t>
            </a:r>
            <a:r>
              <a:rPr lang="cs-CZ" dirty="0" err="1">
                <a:latin typeface="Times New Roman" panose="02020603050405020304" pitchFamily="18" charset="0"/>
              </a:rPr>
              <a:t>Lokša</a:t>
            </a:r>
            <a:r>
              <a:rPr lang="cs-CZ" dirty="0">
                <a:latin typeface="Times New Roman" panose="02020603050405020304" pitchFamily="18" charset="0"/>
              </a:rPr>
              <a:t>, J., 2003, s. 125). </a:t>
            </a:r>
            <a:endParaRPr lang="cs-CZ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5048" y="373355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Projektové metoda chce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překonávat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nedostatky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běžné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výuky jako je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„především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izolovanost a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roztříštěnost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školní práce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, odcizení od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zájmů dětí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pamětní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nebo </a:t>
            </a:r>
          </a:p>
          <a:p>
            <a:pPr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jednostranné kognitivní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učení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nízkou motivaci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. Nechce však zcela odstranit 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či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nahradit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běžné vyučování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, spíše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přináší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korektivy k jeho mezerám. Je v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současnosti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chápáno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jeho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komplementární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doplněk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, který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umožňuje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prohlubovat 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rozšiřovat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kvalitu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učení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vyučování“ (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Skalková, J., 1995, s. 39-44).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2483" y="3743493"/>
            <a:ext cx="526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 smtClean="0"/>
              <a:t>!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4131860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 je tedy projektová metoda</a:t>
            </a:r>
            <a:endParaRPr lang="cs-CZ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06041" y="2276872"/>
            <a:ext cx="885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Základním principem projektové metody je propojení teorie podané ve škole s praxí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zkušenostmi žáka.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7496" y="3195250"/>
            <a:ext cx="8378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Projektová metoda spojuje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učivo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jednotící myšlenkou. Žáci se podílejí na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volbě tématu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projektu na kterém budou pracovat, což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přispívá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k jejich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motivaci.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4005946"/>
            <a:ext cx="135832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 definice?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4502878"/>
            <a:ext cx="86336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Pedagogický slovník (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2001, s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. 184) definuje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: „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Projektová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metoda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je vyučovací metoda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, v níž jsou žáci vedeni k samostatnému zpracovávání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určitých </a:t>
            </a:r>
            <a:r>
              <a:rPr lang="cs-CZ" sz="2000" b="1" i="1" u="sng" dirty="0" smtClean="0">
                <a:latin typeface="Times New Roman" pitchFamily="18" charset="0"/>
                <a:cs typeface="Times New Roman" pitchFamily="18" charset="0"/>
              </a:rPr>
              <a:t>projektů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získávání zkušenosti praktickou činností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a experimentováním. Projekty mohou mít</a:t>
            </a:r>
          </a:p>
          <a:p>
            <a:pPr algn="just"/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formu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integrovaných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témat, praktických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problémů ze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životní reality nebo praktické </a:t>
            </a:r>
          </a:p>
          <a:p>
            <a:pPr algn="just"/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činnosti vedoucí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vytvoření nějakého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výrobku, výtvarného,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či slovesného produktu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.“ </a:t>
            </a: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013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 je tedy projekt?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2132856"/>
            <a:ext cx="64588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Nejlepší charakteristikou projektu je výpisem jeho vlastností.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2605815"/>
            <a:ext cx="7805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Je realizován skupinovou formou, čímž učí žáky spolupráci a vede je k 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zodpovědnosti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3376098"/>
            <a:ext cx="7008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Výsledkem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projektu je konkrétní produkt (ideálně hmatatelný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3892394"/>
            <a:ext cx="7932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Vychází z konkrétní životní situace, s kterou se žáci mohou běžně setkat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4509120"/>
            <a:ext cx="8598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Vyžaduje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aktivitu žáka, jelikož žák se podílí na plánování, organizaci, ale také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odpovědnosti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za průběh apod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5229200"/>
            <a:ext cx="7965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Je interdisciplinární tj. neřeší daný problém s pohledu pouze jedné vědní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disciplíny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, ale globálně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626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Další vlastnosti projektu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3528" y="2420888"/>
            <a:ext cx="8261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Vychází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z potřeb žáků a uspokojuje jejich potřeby získávat nové zkušenosti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6137" y="2924944"/>
            <a:ext cx="598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Propojuje školní život s běžným životním prostředím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388" y="3453718"/>
            <a:ext cx="793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Zamyslete se nad projektem a popište dvě základní etapy, které je nutné mít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již na začátku projektu.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263" y="4300311"/>
            <a:ext cx="8925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AutoNum type="arabicPeriod"/>
            </a:pPr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Analýza </a:t>
            </a:r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výchozí situace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– je nutné, aby učitel dobře znal skupinu, s kterou bude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nadále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pracovat. Je nutné vědět, co žáci aktuálně řeší, co potřebují vyřešit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případně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jaké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mají zájmy.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0289" y="5313958"/>
            <a:ext cx="91424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Formulace cíle (výstupu) projektu –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musí být jasné, co bude výstupem/výsledkem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projektu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, proč je vůbec dobré daný projekt realizovat.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79388" y="4157173"/>
            <a:ext cx="841858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6294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co musíme dbát při realizaci projektu?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388" y="2276872"/>
            <a:ext cx="9103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áročnost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jednotlivých úkolů musí být přizpůsobena jednotlivcům (každý musí mít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šanci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se zapojit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388" y="3282584"/>
            <a:ext cx="89482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áci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musí mít dostatek času na dokončení dané činnosti (i za cenu nestihnutí nebo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prodloužení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projektu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388" y="4135115"/>
            <a:ext cx="8448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rojekt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musí být bezpečný (pozor na zranění na základě nevhodně zvolených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Pomůcek.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9316" y="5025950"/>
            <a:ext cx="830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epředkládáme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projekt žákům celý, ale umožňujeme jim určitou variabilitu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sami si řeknou, jak bude projekt pokračovat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08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co musíme dbát při realizaci projektu?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83882" y="2204864"/>
            <a:ext cx="8866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áci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jsou průběžně hodnoceni za splněných dílčích úkolů. Je vhodné s dětmi vést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dialog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, aby bylo zřejmé, na kolik jsou schopni jednotlivé úkoly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zvládnout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3882" y="2923227"/>
            <a:ext cx="8050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 závěru je nutné celkové zhodnocení (například formou besedy s rodiči,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vystoupení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před třídou apod.)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6163" y="3707728"/>
            <a:ext cx="530465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Co je vhodné/potřebné mít k projektu připravené?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63888" y="4167207"/>
            <a:ext cx="4992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ormulář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, který bude sloužit k jeho hodnocení.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3882" y="4869160"/>
            <a:ext cx="113685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Důležité!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0898" y="5302925"/>
            <a:ext cx="8860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Východiskem projektu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problém, který „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 zpravidla charakterizován jako 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teoretická nebo praktická obtíž, kterou žák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řeší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svým vlastním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aktivním zkoumáním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803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Čím je charakteristická výuka v projektech?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388" y="220486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oskytuje dítěti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nenásilný 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přirozený způsob poznávání.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388" y="267756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espektuje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individuální možnosti 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potřeby dítěte.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388" y="3197226"/>
            <a:ext cx="784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řibližuje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se myšlence J. A. Komenského „škola hrou“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388" y="369477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čí děti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spolupracovat 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komunikovat.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388" y="4159179"/>
            <a:ext cx="8594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oznání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 spojeno s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intenzivním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prožitkem a ukládá se do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paměti pevněji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než 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poznatky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zprostředkované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9778" y="4866326"/>
            <a:ext cx="8425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ěti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mají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větší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prostor k vlastnímu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vyjadřování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 formulování svých myšlenek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427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Čím je charakteristická výuka v projektech?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3528" y="234888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hyba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 východiskem pro hledání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dalšího řešení.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8995" y="2965594"/>
            <a:ext cx="391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Oprava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chyby probíhá bez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stresu.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358017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lovní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hodnocení slouží jako informace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dětem rodičům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učitelům.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4287089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čitel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dítěti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partnerem, pomáhá rozvíjet vrozené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předpoklady dítěte.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3432" y="4915793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čitel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respektuje možnosti, zájmy 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potřeby dítěte.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0127" y="5580603"/>
            <a:ext cx="3798285" cy="4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909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Základní znaky projektu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234888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ešený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problém má pro žáky smysl a vychází z jejich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potřeb.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798336"/>
            <a:ext cx="335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Problém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souvisí se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životem.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3239700"/>
            <a:ext cx="269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Praktický výsledkem.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3725323"/>
            <a:ext cx="823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lobální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pohled na problém, integrace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předmětů.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4198353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ůležitý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 nejen výsledek, ale i samotný proces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vzniku.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467847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innostní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tvořivá cesta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5161802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Komplexní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cesta – hlava, srdce,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ruce.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714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Základní znaky projektu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67544" y="234888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Samostatnost jednotlivců nebo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skupin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0032" y="282709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kušenostní učení.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58" y="330530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ociální učení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kooperace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058" y="3789910"/>
            <a:ext cx="639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áci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se podílejí na plánování 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podobě projektu 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58" y="426173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áci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si organizují práci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převážně sami 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3853" y="4723401"/>
            <a:ext cx="652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dpovědnost žáků za průběh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výsledek.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962" y="5164765"/>
            <a:ext cx="827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ozvíjí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celou osobnost (dovednosti, sociální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učení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vědomosti).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3853" y="5615402"/>
            <a:ext cx="370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měna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role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učitele.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61573" y="5667082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(Plesná, 2006)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429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 vše nás dnes čeká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12093" y="2254152"/>
            <a:ext cx="2914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1. Malá historická exkurze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2852936"/>
            <a:ext cx="300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2. Popis projektové metody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3501008"/>
            <a:ext cx="192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3. Popis projektu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077072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4. Druhy projektů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4653136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5. Rozbor ukázky projektu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5157192"/>
            <a:ext cx="347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6. Vyzkoušíme si vlastní projekt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Fáze projektu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2132856"/>
            <a:ext cx="241284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1. Námět projektu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43808" y="2276872"/>
            <a:ext cx="3079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Kde se tyto náměty berou?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93453" y="2912746"/>
            <a:ext cx="7950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Přitažlivý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problém a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následně dobrá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organizace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jeho řešení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je základem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úspěchu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každého projektového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vyučování“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		(Černochová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, M., 1998, s. 24). 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3789040"/>
            <a:ext cx="282320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2. Plánování projektu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53144" y="4437112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rainstorming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644008" y="4509120"/>
            <a:ext cx="57606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53179" y="4429662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Myšlenková mapa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5373216"/>
            <a:ext cx="278634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3. Realizace projektu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83374" y="5326243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Pozor na prezentaci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49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7" grpId="0"/>
      <p:bldP spid="8" grpId="0" animBg="1"/>
      <p:bldP spid="9" grpId="0"/>
      <p:bldP spid="10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Fáze projektu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67544" y="2348880"/>
            <a:ext cx="294343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4. Hodnocení projektu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3192" y="3109278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!!! Skupinová práce !!!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07904" y="3109278"/>
            <a:ext cx="3252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Důraz na sebehodnocení žáků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2428" y="5087257"/>
            <a:ext cx="7751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ají-li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být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učitel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a žák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partnery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ve výuce, pak musí být partnery i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při 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hodnocení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Urbanovská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, 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., 2004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3192" y="3671712"/>
            <a:ext cx="365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Doporučuje se slovní hodnocení.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467544" y="4365104"/>
            <a:ext cx="8136904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261658" y="3244334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fáze</a:t>
            </a:r>
          </a:p>
        </p:txBody>
      </p:sp>
    </p:spTree>
    <p:extLst>
      <p:ext uri="{BB962C8B-B14F-4D97-AF65-F5344CB8AC3E}">
        <p14:creationId xmlns:p14="http://schemas.microsoft.com/office/powerpoint/2010/main" val="39627027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Druhy projektu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8766" y="2276872"/>
            <a:ext cx="8938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Projekty se od sebe liší hlavně časovou náročností, motivací žáků, organizací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práce žáků a často i společenským přínosem řešení projektu, zároveň i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různorodostí nebo šíří témat pokrývajících projekt (Černochová, M., 1998, s. 22-24).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3645024"/>
            <a:ext cx="789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 různých autorů se tak můžeme dočíst o různém způsobu třídění projektů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4869160"/>
            <a:ext cx="326243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Znáte nějaké třídění projektů?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39952" y="4869160"/>
            <a:ext cx="466185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Dokážete vymyslet vlastní třídění projektů?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587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Třídění dle Valenty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204864"/>
            <a:ext cx="201369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Podle počtu žáků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71800" y="220486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individuální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71800" y="2636912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kolektivní (skupinové, třídní, ročníkové,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víceročníkové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5536" y="3284984"/>
            <a:ext cx="135165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Podle času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95736" y="328498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krátkodobé projekty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378904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dlouhodobé projekty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4509120"/>
            <a:ext cx="616547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Podle míry zachování či propojení vyučovacích předmětů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323528" y="3068960"/>
            <a:ext cx="82809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323528" y="4221088"/>
            <a:ext cx="82809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67544" y="508518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rámci jednoho předmětu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67544" y="5589240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rámci příbuzných předmětů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572000" y="5085184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mimo výuku předmětů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572000" y="558924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místo předmětů </a:t>
            </a:r>
          </a:p>
        </p:txBody>
      </p:sp>
    </p:spTree>
    <p:extLst>
      <p:ext uri="{BB962C8B-B14F-4D97-AF65-F5344CB8AC3E}">
        <p14:creationId xmlns:p14="http://schemas.microsoft.com/office/powerpoint/2010/main" val="37428992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 animBg="1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Třídění dle Valenty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9" y="2204864"/>
            <a:ext cx="676875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Podle koncentrace kolem určité základní sjednocující myšlenky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2924944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obecné téma </a:t>
            </a:r>
          </a:p>
        </p:txBody>
      </p:sp>
      <p:sp>
        <p:nvSpPr>
          <p:cNvPr id="8" name="TextovéPole 7"/>
          <p:cNvSpPr txBox="1"/>
          <p:nvPr/>
        </p:nvSpPr>
        <p:spPr>
          <a:xfrm flipH="1">
            <a:off x="2915816" y="292494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konkrétní podnět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88024" y="3501008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problém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2924944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výchovně vzdělávací cíl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509120"/>
            <a:ext cx="20162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Podle velikosti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43608" y="5301208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projekty malé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283968" y="5301208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projekty velké </a:t>
            </a: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323528" y="4221088"/>
            <a:ext cx="82809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218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2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Dělení projektů podle Černochové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20486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Zajímavé je dělení projektů podle jejich velikosti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2852936"/>
            <a:ext cx="4751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Individuální, kdy řešitelem projektu je žák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3356992"/>
            <a:ext cx="4642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Skupinové, kdy projekt řeší skupina žáků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3861048"/>
            <a:ext cx="5130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Třídní, při kterých řeší jeden projekt celá třída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1520" y="4365104"/>
            <a:ext cx="7077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Školní, při kterém je do projektu zapojeno několik tříd téže školy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4941168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Mezi několika školami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5517232"/>
            <a:ext cx="7016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Mezinárodní, kdy jsou do projektu zapojeny děti z různých zemí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868144" y="2204864"/>
            <a:ext cx="269977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Jak byste dělili projekty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podle jejich velikosti?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231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Projektová výuka na prvním stupni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2132856"/>
            <a:ext cx="6227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Je možné uplatnit projektovou výuku již na prvním stupni?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2636912"/>
            <a:ext cx="8061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Dokážete vymyslet krátkodobý a dlouhodobý projekt pro žáky 1. stupně ZŠ?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3140968"/>
            <a:ext cx="640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Realizovali jste někdy s žáky 1. stupně projektovou výuku?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39952" y="5661248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Kusala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projektománie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3933056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Judasová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K., 1998)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323528" y="3573016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23528" y="4437112"/>
            <a:ext cx="8302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„ Je možné s projektovou výukou pracovat už na prvním stupni, musíme ji však </a:t>
            </a:r>
          </a:p>
          <a:p>
            <a:r>
              <a:rPr lang="cs-CZ" i="1" dirty="0" smtClean="0"/>
              <a:t>mladším dětem přizpůsobit. I malí žáci mají mít možnost spolurozhodovat, jaký </a:t>
            </a:r>
          </a:p>
          <a:p>
            <a:r>
              <a:rPr lang="cs-CZ" i="1" dirty="0" smtClean="0"/>
              <a:t>objekt se bude pozorovat“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115616" y="566124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Pozor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2195736" y="5733256"/>
            <a:ext cx="18722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2391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Výhody a nevýhody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528" y="2204864"/>
            <a:ext cx="101181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Výhody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65057" y="2132856"/>
            <a:ext cx="348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Mají silný motivační charakter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65057" y="2492896"/>
            <a:ext cx="3683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Vycházejí z životních zkušeností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63688" y="2852936"/>
            <a:ext cx="4681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Projekty jsou velice blízké reálnému světu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65057" y="3212976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Učí spolupráci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63688" y="3573016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Učí konfrontaci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63688" y="3933056"/>
            <a:ext cx="4063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Učí získávat data tvůrčím způsobem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65057" y="4293096"/>
            <a:ext cx="764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Indukuje zapojení rodičů do vyučování (v průběhu nebo při prezentaci)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4941168"/>
            <a:ext cx="125386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Nevýhody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63688" y="4941168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Časová náročnost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63688" y="5373216"/>
            <a:ext cx="648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Potřeba teoretické i praktické připravenosti ze strany učitele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139952" y="4941168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Náročnost na hodnocení projektu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949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teď sami </a:t>
            </a: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2204864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Název projektu: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3068960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Cíl projektu: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15816" y="2132856"/>
            <a:ext cx="3634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Jsem tu jako doma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95736" y="3068960"/>
            <a:ext cx="549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Rozvoj rovinné a prostorové představivosti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27984" y="4653136"/>
            <a:ext cx="34804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Pustíme se do toho?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3861048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Místo konání projektu: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437112"/>
            <a:ext cx="23431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99030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co dál?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73981" y="2349192"/>
            <a:ext cx="702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Nyní, když máme představu o tom, co může být projekt, pojďme se</a:t>
            </a:r>
          </a:p>
          <a:p>
            <a:r>
              <a:rPr lang="cs-CZ" dirty="0"/>
              <a:t>p</a:t>
            </a:r>
            <a:r>
              <a:rPr lang="cs-CZ" dirty="0" smtClean="0"/>
              <a:t>odívat, co vše se nám u něj může hodit!!!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3772906"/>
            <a:ext cx="289124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/>
              <a:t>Badatelsky orientovaná výuka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50244" y="4820437"/>
            <a:ext cx="304961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000" dirty="0" smtClean="0"/>
              <a:t>Metoda problémového výkladu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03953" y="3798084"/>
            <a:ext cx="3422604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000" dirty="0" err="1" smtClean="0"/>
              <a:t>Metakognitivně</a:t>
            </a:r>
            <a:r>
              <a:rPr lang="cs-CZ" sz="2000" dirty="0" smtClean="0"/>
              <a:t> koncipovaná výuka</a:t>
            </a:r>
            <a:endParaRPr lang="cs-CZ" sz="2000" dirty="0"/>
          </a:p>
        </p:txBody>
      </p:sp>
      <p:cxnSp>
        <p:nvCxnSpPr>
          <p:cNvPr id="14" name="Přímá spojnice se šipkou 13"/>
          <p:cNvCxnSpPr>
            <a:stCxn id="2" idx="2"/>
            <a:endCxn id="3" idx="0"/>
          </p:cNvCxnSpPr>
          <p:nvPr/>
        </p:nvCxnSpPr>
        <p:spPr>
          <a:xfrm flipH="1">
            <a:off x="1769149" y="2995523"/>
            <a:ext cx="3115569" cy="777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2" idx="2"/>
            <a:endCxn id="6" idx="0"/>
          </p:cNvCxnSpPr>
          <p:nvPr/>
        </p:nvCxnSpPr>
        <p:spPr>
          <a:xfrm>
            <a:off x="4884718" y="2995523"/>
            <a:ext cx="1730537" cy="802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2" idx="2"/>
            <a:endCxn id="5" idx="0"/>
          </p:cNvCxnSpPr>
          <p:nvPr/>
        </p:nvCxnSpPr>
        <p:spPr>
          <a:xfrm flipH="1">
            <a:off x="4075053" y="2995523"/>
            <a:ext cx="809665" cy="1824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341911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Historická exkurze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92952" y="213285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Projektová výuka není objevem dneška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388" y="2753590"/>
            <a:ext cx="763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Pojem projekt lze vystopovat již na akademiích ze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začátku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18. století“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Maňák, J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., 2003, s. 168). 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388" y="3625902"/>
            <a:ext cx="8454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Principy projektové metody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vycházejí ze zásad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pedagogického progresivismu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formulovaných v USA již koncem 19. století.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2952" y="4491079"/>
            <a:ext cx="406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William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Heard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Killpatrick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a John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Dewey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85295" y="4959879"/>
            <a:ext cx="6107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„V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projektech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viděli prostředek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demokracie a humanizace 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edukačních činností“(Maňák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, J., 2003, s. 168). </a:t>
            </a:r>
          </a:p>
          <a:p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5556" y="5680766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Co ještě autoři spatřovali v možnostech projektu?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2204864"/>
            <a:ext cx="27238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Reakce na tradicionalismus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ovací šipka 13"/>
          <p:cNvCxnSpPr>
            <a:endCxn id="12" idx="2"/>
          </p:cNvCxnSpPr>
          <p:nvPr/>
        </p:nvCxnSpPr>
        <p:spPr>
          <a:xfrm flipV="1">
            <a:off x="6084168" y="2574196"/>
            <a:ext cx="1217896" cy="114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Úvod do problematiky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132856"/>
            <a:ext cx="800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Základním principem problémové metody (metody problémového vyučování) je, že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nedostává poznatky v ucelené formě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406" y="4221088"/>
            <a:ext cx="784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však nezbytně nutné, aby všichni žáci měli v dostatečné míře osvojené znalosti,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které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potřebné k samostatnému řešení úkolu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493" y="5234002"/>
            <a:ext cx="199926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Odvozování vzorců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55776" y="5243908"/>
            <a:ext cx="639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Je-li příprava pečlivá, jsou žáci schopni pracovat samostatně</a:t>
            </a:r>
          </a:p>
          <a:p>
            <a:r>
              <a:rPr lang="cs-CZ" dirty="0"/>
              <a:t>p</a:t>
            </a:r>
            <a:r>
              <a:rPr lang="cs-CZ" dirty="0" smtClean="0"/>
              <a:t>řípadně ve skupinách (dvojicích atd.)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403678" y="3068960"/>
            <a:ext cx="1943100" cy="863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Začátek</a:t>
            </a:r>
          </a:p>
        </p:txBody>
      </p:sp>
      <p:sp>
        <p:nvSpPr>
          <p:cNvPr id="10" name="Ovál 9"/>
          <p:cNvSpPr/>
          <p:nvPr/>
        </p:nvSpPr>
        <p:spPr>
          <a:xfrm>
            <a:off x="3364366" y="3046735"/>
            <a:ext cx="1943100" cy="863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Cesta</a:t>
            </a:r>
          </a:p>
        </p:txBody>
      </p:sp>
      <p:sp>
        <p:nvSpPr>
          <p:cNvPr id="12" name="Ovál 11"/>
          <p:cNvSpPr/>
          <p:nvPr/>
        </p:nvSpPr>
        <p:spPr>
          <a:xfrm>
            <a:off x="6236153" y="3068960"/>
            <a:ext cx="1943100" cy="863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Cíl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2502353" y="3284860"/>
            <a:ext cx="63817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5443991" y="3319785"/>
            <a:ext cx="63817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262623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 je IBME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4360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843808" y="22048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Inquiry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2348880"/>
            <a:ext cx="206338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 známe ve světě?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43808" y="2780928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Výuka matematiky založená na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inquiry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20272" y="2132856"/>
            <a:ext cx="7360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Dotaz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020272" y="2492896"/>
            <a:ext cx="12875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Vyšetřování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020272" y="2852936"/>
            <a:ext cx="8386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Šetření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3573016"/>
            <a:ext cx="179408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 známe u nás?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915816" y="3573016"/>
            <a:ext cx="365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BOV – badatelsky orientovaná výuka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55576" y="5157192"/>
            <a:ext cx="736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Dokážete popsat, jaké jsou klíčové aktivity BOV?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Přímá spojovací šipka 23"/>
          <p:cNvCxnSpPr>
            <a:stCxn id="16" idx="3"/>
            <a:endCxn id="17" idx="1"/>
          </p:cNvCxnSpPr>
          <p:nvPr/>
        </p:nvCxnSpPr>
        <p:spPr>
          <a:xfrm flipV="1">
            <a:off x="6657673" y="2317522"/>
            <a:ext cx="362599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6" idx="3"/>
            <a:endCxn id="18" idx="1"/>
          </p:cNvCxnSpPr>
          <p:nvPr/>
        </p:nvCxnSpPr>
        <p:spPr>
          <a:xfrm flipV="1">
            <a:off x="6657673" y="2677562"/>
            <a:ext cx="36259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6" idx="3"/>
            <a:endCxn id="19" idx="1"/>
          </p:cNvCxnSpPr>
          <p:nvPr/>
        </p:nvCxnSpPr>
        <p:spPr>
          <a:xfrm>
            <a:off x="6657673" y="2965594"/>
            <a:ext cx="362599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34170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Klíčové aktivity BOV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13285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Řešení nových problémů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2636912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Týmová spolupráce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3068960"/>
            <a:ext cx="501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Nejen závislé, ale také nezávislé získávání poznatků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3645024"/>
            <a:ext cx="545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Správná argumentace – logická, oprávněná, prokazatelná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422108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Odborné třídění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797152"/>
            <a:ext cx="25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Vazba s reálným životem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530120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Učení se z chyb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65403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Předpoklady BOV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2132856"/>
            <a:ext cx="197361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Otevřené problémy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99792" y="2132856"/>
            <a:ext cx="30315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Nevyřešené všechny problémy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75656" y="2708920"/>
            <a:ext cx="31213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Nekompletní vstupní informace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64088" y="2708920"/>
            <a:ext cx="210826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Nejasný počet řešení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3356992"/>
            <a:ext cx="8114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Správné a jasné vyjadřování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facilitátora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sám musí být schopen zdůvodnit své kroky.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266856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Fáze BOV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" y="2996952"/>
            <a:ext cx="8356104" cy="1872208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95536" y="5151411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Tým </a:t>
            </a:r>
            <a:r>
              <a:rPr lang="cs-CZ" dirty="0"/>
              <a:t>projektu Badatelé.cz. BADATELÉ.cz: Průvodce pro učitele badatelsky orientovaným vyučováním. Vyd. Praha, © Sdružení TEREZA, 2013. IBSN 978 – 80-87905-02-9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486338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Fáze BOV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8" y="2866946"/>
            <a:ext cx="8294369" cy="164217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5536" y="5151411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Tým </a:t>
            </a:r>
            <a:r>
              <a:rPr lang="cs-CZ" dirty="0"/>
              <a:t>projektu Badatelé.cz. BADATELÉ.cz: Průvodce pro učitele badatelsky orientovaným vyučováním. Vyd. Praha, © Sdružení TEREZA, 2013. IBSN 978 – 80-87905-02-9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47128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Fáze BOV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647840"/>
            <a:ext cx="7544315" cy="200529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5536" y="5151411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Tým </a:t>
            </a:r>
            <a:r>
              <a:rPr lang="cs-CZ" dirty="0"/>
              <a:t>projektu Badatelé.cz. BADATELÉ.cz: Průvodce pro učitele badatelsky orientovaným vyučováním. Vyd. Praha, © Sdružení TEREZA, 2013. IBSN 978 – 80-87905-02-9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556792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Fáze BOV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0" y="2564904"/>
            <a:ext cx="7751283" cy="19442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95536" y="5151411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Tým </a:t>
            </a:r>
            <a:r>
              <a:rPr lang="cs-CZ" dirty="0"/>
              <a:t>projektu Badatelé.cz. BADATELÉ.cz: Průvodce pro učitele badatelsky orientovaným vyučováním. Vyd. Praha, © Sdružení TEREZA, 2013. IBSN 978 – 80-87905-02-9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868200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Jak má vypadat správné bádání?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568" y="242088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Stanovení výzkumného problému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056" y="242088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Stanovení cílů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3568" y="2996952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Stanovení hypotéz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5576" y="4005064"/>
            <a:ext cx="28520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Experimentální skupina před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44008" y="4005064"/>
            <a:ext cx="267252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Experimentální skupina po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55576" y="4797152"/>
            <a:ext cx="232627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Kontrolní skupina před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16016" y="4725144"/>
            <a:ext cx="214674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Kontrolní skupina po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3419872" y="4869160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3707904" y="4077072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>
            <a:off x="1115616" y="4365104"/>
            <a:ext cx="288032" cy="432048"/>
          </a:xfrm>
          <a:prstGeom prst="downArrow">
            <a:avLst>
              <a:gd name="adj1" fmla="val 426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1547664" y="4365104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>
            <a:off x="5508104" y="43651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nahoru 18"/>
          <p:cNvSpPr/>
          <p:nvPr/>
        </p:nvSpPr>
        <p:spPr>
          <a:xfrm>
            <a:off x="5940152" y="4365104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689760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Ukázka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2924944"/>
            <a:ext cx="79928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Můžeme pomocí BOV naučit děti pracovat s pojmy, 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jako je výzkumný problém, hypotéza, experimentální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skupina, kontrolní skupina, důkaz sporem apod.?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683172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Učební úloha – problém - projekt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078717" cy="39604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399804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Ukázka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83"/>
            <a:ext cx="9144000" cy="56144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250886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Jaké máme typy bádání?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2132856"/>
            <a:ext cx="403725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000" dirty="0"/>
              <a:t>Potvrzující bádání (</a:t>
            </a:r>
            <a:r>
              <a:rPr lang="cs-CZ" sz="2000" dirty="0" err="1"/>
              <a:t>Confirmation</a:t>
            </a:r>
            <a:r>
              <a:rPr lang="cs-CZ" sz="2000" dirty="0"/>
              <a:t> </a:t>
            </a:r>
            <a:r>
              <a:rPr lang="cs-CZ" sz="2000" dirty="0" err="1"/>
              <a:t>Inquiry</a:t>
            </a:r>
            <a:r>
              <a:rPr lang="cs-CZ" sz="2000" dirty="0"/>
              <a:t>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5" y="2636912"/>
            <a:ext cx="8378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První kategorie je potvrzující bádání a jedná se o nejjednodušší úroveň bádání. Tato úroveň je nejvíce řízená učitelem, který dává žákům velké množství informací. Výsledky experimentů jsou předem známy a žáci postupují podle návodu učitele. Jejich úkolem je ověřit správnost řešení.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4077072"/>
            <a:ext cx="414927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000" dirty="0"/>
              <a:t>Strukturované bádání ( </a:t>
            </a:r>
            <a:r>
              <a:rPr lang="cs-CZ" sz="2000" dirty="0" err="1"/>
              <a:t>Structured</a:t>
            </a:r>
            <a:r>
              <a:rPr lang="cs-CZ" sz="2000" dirty="0"/>
              <a:t> </a:t>
            </a:r>
            <a:r>
              <a:rPr lang="cs-CZ" sz="2000" dirty="0" err="1"/>
              <a:t>Inquiry</a:t>
            </a:r>
            <a:r>
              <a:rPr lang="cs-CZ" sz="2000" dirty="0"/>
              <a:t>)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1988" y="4679938"/>
            <a:ext cx="8642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Učitel zde stále hraje významnou rolu, nicméně zde již dochází k řešení problému, jehož výsledek není znám. Žákům jsou kladené návodné otázky, ale sami hledají řešení na základě důkazů, které nashromáždili a snaží se učinit závěr. V této úrovni může žák projevit svou tvořivost a rozvíjí tak schopnost bádání na vyšší úrovni.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527536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Jaké máme typy bádání?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1520" y="2060848"/>
            <a:ext cx="414728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Nasměrované bádání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Inquiry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229302" y="2527736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Z učitele se stává aktivní průvodce. Společně s žákem stanovují výzkumnou otázku a je na žákovi, aby si vytvořil pracovní postup, naplánoval si jednotlivé kroky svého bádání a uskutečnil je. Podpora ze strany učitele je mnohem menší než v předchozích úrovních a tím žák dosahuje větší samostatnosti. K dosažení této úrovně je ovšem potřeba projít si úrovněmi předcházejícími.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1520" y="4005064"/>
            <a:ext cx="347883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Otevřené bádání (Open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Inquiry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1520" y="448296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Jde o poslední fázi, která je nejblíže k vědeckému výzkumu a tím se také stává nejnáročnější. V této fázi nejsou přesně stanovené cíle, kterých musí žák dosáhnout. Vše je ponecháno na jeho absolutní samostatnosti. Žáci si sami kladou otázky, vytvářejí si metodický postup, 19 provádějí výzkum a formulují výsledky. Žák v této fázi pracuje velmi autonomně. Tato fáze klade vysoké kognitivní nároky na žáka.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708903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ovéPole 3"/>
          <p:cNvSpPr txBox="1">
            <a:spLocks noChangeArrowheads="1"/>
          </p:cNvSpPr>
          <p:nvPr/>
        </p:nvSpPr>
        <p:spPr bwMode="auto">
          <a:xfrm>
            <a:off x="1835696" y="1988944"/>
            <a:ext cx="5202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 err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Metakognitivní</a:t>
            </a:r>
            <a:r>
              <a:rPr lang="cs-CZ" sz="2800" b="1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strategie žáků</a:t>
            </a:r>
            <a:endParaRPr lang="cs-CZ" sz="28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3317" name="Picture 2" descr="http://t2.gstatic.com/images?q=tbn:ANd9GcSPhd4BY7QlBoPezU5ZjFNm0XMvuf30nUOyOHzuBhWeQaaG-APX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5661025"/>
            <a:ext cx="30591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3573016"/>
            <a:ext cx="8584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Základem školní úspěšnosti je kvalitní repertoár učebních strategií. Jejich význam </a:t>
            </a:r>
          </a:p>
          <a:p>
            <a:r>
              <a:rPr lang="cs-CZ" dirty="0"/>
              <a:t>nespočívá pouze v úspěšném řešení školních úkolových situací, ale zároveň ve </a:t>
            </a:r>
          </a:p>
          <a:p>
            <a:r>
              <a:rPr lang="cs-CZ" dirty="0"/>
              <a:t>zvyšování schopnosti sebepoznání, utváření pozitivního </a:t>
            </a:r>
            <a:r>
              <a:rPr lang="cs-CZ" dirty="0" err="1"/>
              <a:t>sebeobrazu</a:t>
            </a:r>
            <a:r>
              <a:rPr lang="cs-CZ" dirty="0"/>
              <a:t> apod. </a:t>
            </a:r>
          </a:p>
          <a:p>
            <a:endParaRPr lang="cs-CZ" dirty="0"/>
          </a:p>
          <a:p>
            <a:r>
              <a:rPr lang="cs-CZ" dirty="0"/>
              <a:t>						(</a:t>
            </a:r>
            <a:r>
              <a:rPr lang="cs-CZ" dirty="0" err="1"/>
              <a:t>Walberg</a:t>
            </a:r>
            <a:r>
              <a:rPr lang="cs-CZ" dirty="0"/>
              <a:t> &amp; </a:t>
            </a:r>
            <a:r>
              <a:rPr lang="cs-CZ" dirty="0" err="1"/>
              <a:t>Paik</a:t>
            </a:r>
            <a:r>
              <a:rPr lang="cs-CZ" dirty="0"/>
              <a:t>, 2001).</a:t>
            </a: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01" y="5600040"/>
            <a:ext cx="2274705" cy="9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946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9B4B0B4-3E70-43F6-98BE-4A2821B425D8}"/>
              </a:ext>
            </a:extLst>
          </p:cNvPr>
          <p:cNvSpPr txBox="1"/>
          <p:nvPr/>
        </p:nvSpPr>
        <p:spPr>
          <a:xfrm>
            <a:off x="2124958" y="836712"/>
            <a:ext cx="314701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Čemu se dnes budeme věnovat?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44797" y="2477344"/>
            <a:ext cx="2572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2. Vymezení 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metakognice</a:t>
            </a:r>
            <a:endParaRPr lang="cs-CZ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095268" y="2981400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Komponenty 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metakognice</a:t>
            </a:r>
            <a:endParaRPr lang="cs-CZ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30709" y="3501008"/>
            <a:ext cx="3809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3. Vymezení 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metakognitivních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 strategií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130709" y="4005064"/>
            <a:ext cx="665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4. Možnosti mapování a rozvoje 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metakognitivních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 strategií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64141" y="198884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1. Několik ukázek z praxe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376349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155742" y="247119"/>
            <a:ext cx="723948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Před vámi je písemný test se zaměřením na slovní úlohy o pohybu a obsahuje 8 úloh. </a:t>
            </a:r>
          </a:p>
          <a:p>
            <a:pPr algn="just"/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Můžete získat maximálně 8 bodů. Napište, kolik si myslíte, že opravdu získáte </a:t>
            </a:r>
          </a:p>
          <a:p>
            <a:pPr algn="just"/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bodů: _________________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074193" y="1336412"/>
            <a:ext cx="65759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Test máte ukončený. Napište, nyní, kolik si myslíte, že jste získali bodů, když </a:t>
            </a:r>
          </a:p>
          <a:p>
            <a:pPr algn="just"/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maximálně bylo 8: _________________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1008"/>
            <a:ext cx="40767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95536" y="2457536"/>
            <a:ext cx="3752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" panose="02020603050405020304" pitchFamily="18" charset="0"/>
                <a:cs typeface="Times" panose="02020603050405020304" pitchFamily="18" charset="0"/>
              </a:rPr>
              <a:t>Představ si, že se chceš připravit na slovní úlohy, </a:t>
            </a:r>
          </a:p>
          <a:p>
            <a:r>
              <a:rPr lang="cs-CZ" sz="1400" dirty="0">
                <a:latin typeface="Times" panose="02020603050405020304" pitchFamily="18" charset="0"/>
                <a:cs typeface="Times" panose="02020603050405020304" pitchFamily="18" charset="0"/>
              </a:rPr>
              <a:t>které mají být v písemné práci z matematiky. </a:t>
            </a:r>
          </a:p>
          <a:p>
            <a:r>
              <a:rPr lang="cs-CZ" sz="1400" dirty="0">
                <a:latin typeface="Times" panose="02020603050405020304" pitchFamily="18" charset="0"/>
                <a:cs typeface="Times" panose="02020603050405020304" pitchFamily="18" charset="0"/>
              </a:rPr>
              <a:t>Jaký je podle tebe nejlepší způsob pro jejich </a:t>
            </a:r>
          </a:p>
          <a:p>
            <a:r>
              <a:rPr lang="cs-CZ" sz="1400" dirty="0">
                <a:latin typeface="Times" panose="02020603050405020304" pitchFamily="18" charset="0"/>
                <a:cs typeface="Times" panose="02020603050405020304" pitchFamily="18" charset="0"/>
              </a:rPr>
              <a:t>procvičení a pochopení?</a:t>
            </a:r>
          </a:p>
          <a:p>
            <a:endParaRPr lang="cs-CZ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41453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511932" y="139759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B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8147" y="25649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C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571487" y="206084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94" y="2584068"/>
            <a:ext cx="39147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5253332" y="4874646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Absolutní přesnost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276105" y="524397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Times" panose="02020603050405020304" pitchFamily="18" charset="0"/>
                <a:cs typeface="Times" panose="02020603050405020304" pitchFamily="18" charset="0"/>
              </a:rPr>
              <a:t>Bias</a:t>
            </a:r>
            <a:endParaRPr lang="cs-CZ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286380" y="5658285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Diskriminace</a:t>
            </a:r>
          </a:p>
        </p:txBody>
      </p:sp>
      <p:cxnSp>
        <p:nvCxnSpPr>
          <p:cNvPr id="19" name="Přímá spojnice se šipkou 18"/>
          <p:cNvCxnSpPr>
            <a:endCxn id="16" idx="1"/>
          </p:cNvCxnSpPr>
          <p:nvPr/>
        </p:nvCxnSpPr>
        <p:spPr>
          <a:xfrm flipV="1">
            <a:off x="4806578" y="5043923"/>
            <a:ext cx="446754" cy="153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17" idx="1"/>
          </p:cNvCxnSpPr>
          <p:nvPr/>
        </p:nvCxnSpPr>
        <p:spPr>
          <a:xfrm flipV="1">
            <a:off x="4806578" y="5413255"/>
            <a:ext cx="469527" cy="153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endCxn id="18" idx="1"/>
          </p:cNvCxnSpPr>
          <p:nvPr/>
        </p:nvCxnSpPr>
        <p:spPr>
          <a:xfrm flipV="1">
            <a:off x="4806578" y="5827562"/>
            <a:ext cx="479802" cy="153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ahnutá šipka nahoru 22">
            <a:hlinkClick r:id="rId4" action="ppaction://hlinksldjump"/>
          </p:cNvPr>
          <p:cNvSpPr/>
          <p:nvPr/>
        </p:nvSpPr>
        <p:spPr>
          <a:xfrm rot="16977006">
            <a:off x="8474327" y="478123"/>
            <a:ext cx="621443" cy="3960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204031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9" grpId="0"/>
      <p:bldP spid="11" grpId="0"/>
      <p:bldP spid="20" grpId="0"/>
      <p:bldP spid="21" grpId="0"/>
      <p:bldP spid="22" grpId="0"/>
      <p:bldP spid="16" grpId="0"/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Šipka doleva 27"/>
          <p:cNvSpPr/>
          <p:nvPr/>
        </p:nvSpPr>
        <p:spPr>
          <a:xfrm>
            <a:off x="9468544" y="1268760"/>
            <a:ext cx="3418608" cy="3894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95895" y="177281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„</a:t>
            </a:r>
            <a:r>
              <a:rPr lang="cs-CZ" i="1" dirty="0">
                <a:latin typeface="Times" panose="02020603050405020304" pitchFamily="18" charset="0"/>
                <a:cs typeface="Times" panose="02020603050405020304" pitchFamily="18" charset="0"/>
              </a:rPr>
              <a:t>Když </a:t>
            </a:r>
            <a:r>
              <a:rPr lang="cs-CZ" i="1" dirty="0" err="1">
                <a:latin typeface="Times" panose="02020603050405020304" pitchFamily="18" charset="0"/>
                <a:cs typeface="Times" panose="02020603050405020304" pitchFamily="18" charset="0"/>
              </a:rPr>
              <a:t>Stacy</a:t>
            </a:r>
            <a:r>
              <a:rPr lang="cs-CZ" i="1" dirty="0">
                <a:latin typeface="Times" panose="02020603050405020304" pitchFamily="18" charset="0"/>
                <a:cs typeface="Times" panose="02020603050405020304" pitchFamily="18" charset="0"/>
              </a:rPr>
              <a:t> pracuje sama, tak trávník poseká za 2 hodiny, zatímco její sestra Carole za 4 hodiny. Jak dlouho bude trvat posekat trávník oběma sestrám, když budou pracovat společně?“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Halpern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, 2014, p. 13)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581240" y="2928853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Jen pár studentů se zastaví a uvědomí si, že se jedná o iracionální odpověď, jelikož implikuje, že sestrám sekání bude trvat dohromady déle, než kdyby 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Stacy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 pracovala sama.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722640"/>
            <a:ext cx="707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Proč je tak důležité se věnovat 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metakognici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metakognitivním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 strategiím?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3356992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Jaká je nejčastější odpověď?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69729" y="401511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Proč?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39552" y="462177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Protože průměr 2 a 4 je 3</a:t>
            </a:r>
          </a:p>
        </p:txBody>
      </p:sp>
      <p:cxnSp>
        <p:nvCxnSpPr>
          <p:cNvPr id="23" name="Přímá spojovací čára 16"/>
          <p:cNvCxnSpPr/>
          <p:nvPr/>
        </p:nvCxnSpPr>
        <p:spPr>
          <a:xfrm>
            <a:off x="4067944" y="2852936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10"/>
          <p:cNvCxnSpPr/>
          <p:nvPr/>
        </p:nvCxnSpPr>
        <p:spPr>
          <a:xfrm>
            <a:off x="251520" y="1196752"/>
            <a:ext cx="84969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841233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92" y="764704"/>
            <a:ext cx="6406242" cy="37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 flipH="1">
            <a:off x="3347864" y="1977115"/>
            <a:ext cx="1872208" cy="194421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05749" y="4734351"/>
            <a:ext cx="566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První rozhodčí: „Vzdálenost je 40metrů!“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5748" y="5085184"/>
            <a:ext cx="530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Druhý rozhodčí: „Musíš znát Pythagorovu větu!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62" y="1334400"/>
            <a:ext cx="652272" cy="64271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5535362" y="5013176"/>
            <a:ext cx="322006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Nyní tyto ukázky vsadíme do širšího</a:t>
            </a:r>
          </a:p>
          <a:p>
            <a:r>
              <a:rPr lang="cs-CZ" dirty="0"/>
              <a:t>rámce.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030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8" name="Šipka doleva 27"/>
          <p:cNvSpPr/>
          <p:nvPr/>
        </p:nvSpPr>
        <p:spPr>
          <a:xfrm>
            <a:off x="9468544" y="1268760"/>
            <a:ext cx="3418608" cy="3894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606" y="3454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Pojetí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metakognice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472514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Kluwe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 (1982) poprvé osvětluje, že při zapojení 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metakognice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 jedinci monitorují a řídí svůj vlastní učební postup.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388" y="2892842"/>
            <a:ext cx="9407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Wilson (2010) referuje ke konstruktu 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metakognice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 jako k poznání člověka jeho vlastních poznávacích procesů.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388" y="1844824"/>
            <a:ext cx="8488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Průcha, Walterová, &amp; Mareš (1995) vymezují </a:t>
            </a:r>
            <a:r>
              <a:rPr lang="cs-CZ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metakognici</a:t>
            </a:r>
            <a:r>
              <a:rPr lang="cs-CZ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jako vědomou činnost vedoucí k poznávání svých postupů při poznávání světa a zároveň se jedná o způsobilost člověka </a:t>
            </a:r>
            <a:r>
              <a:rPr lang="cs-CZ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plánovat, monitorovat a vyhodnocovat </a:t>
            </a:r>
            <a:r>
              <a:rPr lang="cs-CZ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postupy, které využívá při učení a poznávání.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5066" y="3861048"/>
            <a:ext cx="892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i="1" dirty="0">
                <a:latin typeface="Times" panose="02020603050405020304" pitchFamily="18" charset="0"/>
                <a:cs typeface="Times" panose="02020603050405020304" pitchFamily="18" charset="0"/>
              </a:rPr>
              <a:t>„znalost zahrnující vlastní kognitivní </a:t>
            </a:r>
            <a:r>
              <a:rPr lang="cs-CZ" i="1" u="sng" dirty="0">
                <a:latin typeface="Times" panose="02020603050405020304" pitchFamily="18" charset="0"/>
                <a:cs typeface="Times" panose="02020603050405020304" pitchFamily="18" charset="0"/>
              </a:rPr>
              <a:t>procesy</a:t>
            </a:r>
            <a:r>
              <a:rPr lang="cs-CZ" i="1" dirty="0"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cs-CZ" i="1" u="sng" dirty="0">
                <a:latin typeface="Times" panose="02020603050405020304" pitchFamily="18" charset="0"/>
                <a:cs typeface="Times" panose="02020603050405020304" pitchFamily="18" charset="0"/>
              </a:rPr>
              <a:t>produkty</a:t>
            </a:r>
            <a:r>
              <a:rPr lang="cs-CZ" i="1" dirty="0">
                <a:latin typeface="Times" panose="02020603050405020304" pitchFamily="18" charset="0"/>
                <a:cs typeface="Times" panose="02020603050405020304" pitchFamily="18" charset="0"/>
              </a:rPr>
              <a:t> či cokoliv, co se jich týká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“ (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Flavell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, 1976, p. 232)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9388" y="908720"/>
            <a:ext cx="8569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„</a:t>
            </a:r>
            <a:r>
              <a:rPr lang="cs-CZ" i="1" dirty="0">
                <a:latin typeface="Times" panose="02020603050405020304" pitchFamily="18" charset="0"/>
                <a:cs typeface="Times" panose="02020603050405020304" pitchFamily="18" charset="0"/>
              </a:rPr>
              <a:t>reflexivní abstrakce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“ (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Piaget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, 1976); „</a:t>
            </a:r>
            <a:r>
              <a:rPr lang="cs-CZ" i="1" dirty="0">
                <a:latin typeface="Times" panose="02020603050405020304" pitchFamily="18" charset="0"/>
                <a:cs typeface="Times" panose="02020603050405020304" pitchFamily="18" charset="0"/>
              </a:rPr>
              <a:t>reflektující inteligence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” (</a:t>
            </a:r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Skemp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, 1979); </a:t>
            </a:r>
            <a:r>
              <a:rPr lang="cs-CZ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myšlení o myšlení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; vnitřní řeč, mentální reprezentace vyššího řádu; intrapersonální inteligence, 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627796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6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404664"/>
            <a:ext cx="280831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indent="0" algn="ctr">
              <a:buClr>
                <a:schemeClr val="accent1"/>
              </a:buClr>
              <a:buSzPct val="85000"/>
              <a:buFont typeface="Wingdings 2" pitchFamily="18" charset="2"/>
              <a:buNone/>
              <a:defRPr sz="2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lt1"/>
                </a:solidFill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lt1"/>
                </a:solidFill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lt1"/>
                </a:solidFill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lt1"/>
                </a:solidFill>
              </a:defRPr>
            </a:lvl5pPr>
            <a:lvl6pPr marL="1645920" indent="-228600">
              <a:spcBef>
                <a:spcPts val="370"/>
              </a:spcBef>
              <a:buClr>
                <a:schemeClr val="accent3"/>
              </a:buClr>
              <a:buChar char="•"/>
              <a:defRPr kumimoji="0" sz="1800" baseline="0">
                <a:solidFill>
                  <a:schemeClr val="lt1"/>
                </a:solidFill>
              </a:defRPr>
            </a:lvl6pPr>
            <a:lvl7pPr marL="1920240" indent="-228600">
              <a:spcBef>
                <a:spcPts val="370"/>
              </a:spcBef>
              <a:buClr>
                <a:schemeClr val="accent2"/>
              </a:buClr>
              <a:buChar char="•"/>
              <a:defRPr kumimoji="0" sz="1800">
                <a:solidFill>
                  <a:schemeClr val="lt1"/>
                </a:solidFill>
              </a:defRPr>
            </a:lvl7pPr>
            <a:lvl8pPr marL="2194560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>
                <a:solidFill>
                  <a:schemeClr val="lt1"/>
                </a:solidFill>
              </a:defRPr>
            </a:lvl8pPr>
            <a:lvl9pPr marL="2468880" indent="-228600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Soudy jistoty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4896544" cy="254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109643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Úlohy v tomto testu se zřejmě tolik neliší od těch, na které jsi zvyklý/á. Zároveň je však ke každé otázce přiřazena úsečka, na kterou budeš zanášet čárku, jak moc jsi si jistý/á, že jsi na danou otázku z matematiky odpověděl/a správně. Platí pravidlo: 0 = nejsem si vůbec jistý/á, 100 = jsem si naprosto jistý/a. Čím více se bude tvá čárka blížit 0, tím si jsi méně jistý/á správností svého řešení. </a:t>
            </a:r>
          </a:p>
          <a:p>
            <a:pPr algn="just"/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Čím více se bude tvá čárka blížit 100, tím jsi si více jistý/á správností svého řešení.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67056" y="4014356"/>
            <a:ext cx="262123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Výhody hodnocení 1 - 0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521927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Učební úloha – problém - projekt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01317" y="2196550"/>
            <a:ext cx="8763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 </a:t>
            </a:r>
            <a:r>
              <a:rPr lang="cs-CZ" dirty="0"/>
              <a:t>povšimnutí stojí, že v případě učební úlohy nedochází k požadované aktivaci </a:t>
            </a:r>
            <a:endParaRPr lang="cs-CZ" dirty="0" smtClean="0"/>
          </a:p>
          <a:p>
            <a:r>
              <a:rPr lang="cs-CZ" dirty="0" smtClean="0"/>
              <a:t>žáka</a:t>
            </a:r>
            <a:r>
              <a:rPr lang="cs-CZ" dirty="0"/>
              <a:t>. </a:t>
            </a:r>
            <a:r>
              <a:rPr lang="cs-CZ" dirty="0" smtClean="0"/>
              <a:t>Jeho úkolem </a:t>
            </a:r>
            <a:r>
              <a:rPr lang="cs-CZ" dirty="0"/>
              <a:t>je pouze najít řešení v učebnici (je mu i řečeno, kde jej má najít) a toto </a:t>
            </a:r>
            <a:r>
              <a:rPr lang="cs-CZ" dirty="0" smtClean="0"/>
              <a:t>řešení aplikovat</a:t>
            </a:r>
            <a:r>
              <a:rPr lang="cs-CZ" dirty="0"/>
              <a:t>. Takto představená úloha zcela jistě není na vyšší kognitivní náročnost.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1546" y="3725741"/>
            <a:ext cx="887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</a:t>
            </a:r>
            <a:r>
              <a:rPr lang="cs-CZ" dirty="0" smtClean="0"/>
              <a:t>případě problému </a:t>
            </a:r>
            <a:r>
              <a:rPr lang="cs-CZ" dirty="0"/>
              <a:t>je jasně řečeno, co má žák dělat (jaký je cíl) a jaká je výchozí </a:t>
            </a:r>
            <a:endParaRPr lang="cs-CZ" dirty="0" smtClean="0"/>
          </a:p>
          <a:p>
            <a:r>
              <a:rPr lang="cs-CZ" dirty="0" smtClean="0"/>
              <a:t>situace</a:t>
            </a:r>
            <a:r>
              <a:rPr lang="cs-CZ" dirty="0"/>
              <a:t>. Cestu </a:t>
            </a:r>
            <a:r>
              <a:rPr lang="cs-CZ" dirty="0" smtClean="0"/>
              <a:t>musí žák </a:t>
            </a:r>
            <a:r>
              <a:rPr lang="cs-CZ" dirty="0"/>
              <a:t>najít sám.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5318" y="4681010"/>
            <a:ext cx="8658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 projektu žák naráží na </a:t>
            </a:r>
            <a:r>
              <a:rPr lang="cs-CZ" dirty="0" smtClean="0"/>
              <a:t>další překážky </a:t>
            </a:r>
            <a:r>
              <a:rPr lang="cs-CZ" dirty="0"/>
              <a:t>a je nutné, aby sám hledal řešení i </a:t>
            </a:r>
            <a:r>
              <a:rPr lang="cs-CZ" dirty="0" smtClean="0"/>
              <a:t>mimo okruh </a:t>
            </a:r>
            <a:r>
              <a:rPr lang="cs-CZ" dirty="0"/>
              <a:t>aktuálně probíraného učiva. </a:t>
            </a:r>
            <a:r>
              <a:rPr lang="cs-CZ" dirty="0" smtClean="0"/>
              <a:t>Postup řešení </a:t>
            </a:r>
            <a:r>
              <a:rPr lang="cs-CZ" dirty="0"/>
              <a:t>je variabilní a zcela v dikci žáka (není omezen učitelem, učebnicí, pracovním </a:t>
            </a:r>
            <a:r>
              <a:rPr lang="cs-CZ" dirty="0" smtClean="0"/>
              <a:t>listem atd</a:t>
            </a:r>
            <a:r>
              <a:rPr lang="cs-CZ" dirty="0"/>
              <a:t>.)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562980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528" y="1844824"/>
            <a:ext cx="22942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000" dirty="0"/>
              <a:t>Absolutní přesnost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3284984"/>
            <a:ext cx="6431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000" dirty="0" err="1"/>
              <a:t>Bias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323528" y="4725144"/>
            <a:ext cx="141769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000" dirty="0"/>
              <a:t>Diskriminace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22757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2085194" cy="6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500782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419872" y="404664"/>
            <a:ext cx="280831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indent="0" algn="ctr">
              <a:buClr>
                <a:schemeClr val="accent1"/>
              </a:buClr>
              <a:buSzPct val="85000"/>
              <a:buFont typeface="Wingdings 2" pitchFamily="18" charset="2"/>
              <a:buNone/>
              <a:defRPr sz="2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lt1"/>
                </a:solidFill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lt1"/>
                </a:solidFill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lt1"/>
                </a:solidFill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lt1"/>
                </a:solidFill>
              </a:defRPr>
            </a:lvl5pPr>
            <a:lvl6pPr marL="1645920" indent="-228600">
              <a:spcBef>
                <a:spcPts val="370"/>
              </a:spcBef>
              <a:buClr>
                <a:schemeClr val="accent3"/>
              </a:buClr>
              <a:buChar char="•"/>
              <a:defRPr kumimoji="0" sz="1800" baseline="0">
                <a:solidFill>
                  <a:schemeClr val="lt1"/>
                </a:solidFill>
              </a:defRPr>
            </a:lvl6pPr>
            <a:lvl7pPr marL="1920240" indent="-228600">
              <a:spcBef>
                <a:spcPts val="370"/>
              </a:spcBef>
              <a:buClr>
                <a:schemeClr val="accent2"/>
              </a:buClr>
              <a:buChar char="•"/>
              <a:defRPr kumimoji="0" sz="1800">
                <a:solidFill>
                  <a:schemeClr val="lt1"/>
                </a:solidFill>
              </a:defRPr>
            </a:lvl7pPr>
            <a:lvl8pPr marL="2194560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>
                <a:solidFill>
                  <a:schemeClr val="lt1"/>
                </a:solidFill>
              </a:defRPr>
            </a:lvl8pPr>
            <a:lvl9pPr marL="2468880" indent="-228600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Soudy jistoty</a:t>
            </a:r>
          </a:p>
        </p:txBody>
      </p:sp>
      <p:cxnSp>
        <p:nvCxnSpPr>
          <p:cNvPr id="12" name="Přímá spojovací šipka 12"/>
          <p:cNvCxnSpPr>
            <a:stCxn id="5" idx="3"/>
            <a:endCxn id="8" idx="1"/>
          </p:cNvCxnSpPr>
          <p:nvPr/>
        </p:nvCxnSpPr>
        <p:spPr>
          <a:xfrm flipV="1">
            <a:off x="2617746" y="2024844"/>
            <a:ext cx="1090158" cy="20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5"/>
          <p:cNvCxnSpPr>
            <a:stCxn id="6" idx="3"/>
            <a:endCxn id="9" idx="1"/>
          </p:cNvCxnSpPr>
          <p:nvPr/>
        </p:nvCxnSpPr>
        <p:spPr>
          <a:xfrm flipV="1">
            <a:off x="966653" y="3461767"/>
            <a:ext cx="2741251" cy="2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8"/>
          <p:cNvCxnSpPr>
            <a:stCxn id="7" idx="3"/>
            <a:endCxn id="10" idx="1"/>
          </p:cNvCxnSpPr>
          <p:nvPr/>
        </p:nvCxnSpPr>
        <p:spPr>
          <a:xfrm flipV="1">
            <a:off x="1741224" y="4905164"/>
            <a:ext cx="1462624" cy="20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2698619" y="1412776"/>
            <a:ext cx="5760640" cy="4032448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355976" y="5733256"/>
            <a:ext cx="244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Využití ve školní praxi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59960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548106" y="268705"/>
                <a:ext cx="3872086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400" dirty="0" err="1"/>
                  <a:t>Bias</a:t>
                </a:r>
                <a:r>
                  <a:rPr lang="cs-CZ" sz="2400" dirty="0"/>
                  <a:t> Index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cs-CZ" sz="2400" i="1">
                            <a:latin typeface="Cambria Math"/>
                          </a:rPr>
                          <m:t>𝑖</m:t>
                        </m:r>
                        <m:r>
                          <a:rPr lang="cs-CZ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240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cs-CZ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sz="24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106" y="268705"/>
                <a:ext cx="3872086" cy="624082"/>
              </a:xfrm>
              <a:prstGeom prst="rect">
                <a:avLst/>
              </a:prstGeom>
              <a:blipFill rotWithShape="1">
                <a:blip r:embed="rId2"/>
                <a:stretch>
                  <a:fillRect l="-2520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251519" y="1305072"/>
            <a:ext cx="57976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Kde </a:t>
            </a:r>
            <a:r>
              <a:rPr lang="cs-CZ" i="1" dirty="0" err="1"/>
              <a:t>c</a:t>
            </a:r>
            <a:r>
              <a:rPr lang="cs-CZ" i="1" baseline="-25000" dirty="0" err="1"/>
              <a:t>i</a:t>
            </a:r>
            <a:r>
              <a:rPr lang="cs-CZ" i="1" baseline="-25000" dirty="0"/>
              <a:t> </a:t>
            </a:r>
            <a:r>
              <a:rPr lang="cs-CZ" dirty="0"/>
              <a:t>je míra hodnoty soudu jistoty (10 %, 20 %, … tedy 0,1; 0,2)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614998" y="1898544"/>
            <a:ext cx="64510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err="1"/>
              <a:t>p</a:t>
            </a:r>
            <a:r>
              <a:rPr lang="cs-CZ" i="1" baseline="-25000" dirty="0" err="1"/>
              <a:t>i</a:t>
            </a:r>
            <a:r>
              <a:rPr lang="cs-CZ" dirty="0"/>
              <a:t> odpovídá výkonu v testované položce (dichotomicky; </a:t>
            </a:r>
            <a:br>
              <a:rPr lang="cs-CZ" dirty="0"/>
            </a:br>
            <a:r>
              <a:rPr lang="cs-CZ" dirty="0"/>
              <a:t>0 = nesprávná odpověď, hodnota 0; 100% = správná odpověď, hodnota 1)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H="1">
            <a:off x="2771800" y="836712"/>
            <a:ext cx="2592288" cy="454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endCxn id="16" idx="0"/>
          </p:cNvCxnSpPr>
          <p:nvPr/>
        </p:nvCxnSpPr>
        <p:spPr>
          <a:xfrm flipH="1">
            <a:off x="5840529" y="836712"/>
            <a:ext cx="171631" cy="1061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656969" y="3252628"/>
                <a:ext cx="12868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69" y="3252628"/>
                <a:ext cx="128689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se šipkou 35"/>
          <p:cNvCxnSpPr/>
          <p:nvPr/>
        </p:nvCxnSpPr>
        <p:spPr>
          <a:xfrm flipV="1">
            <a:off x="1943860" y="2884294"/>
            <a:ext cx="1023888" cy="62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131840" y="2561128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 – 0 = 1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131840" y="3191072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 – 1 = 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131840" y="3826246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0 – 0 = 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152352" y="4472577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0 – 1 = -1</a:t>
            </a:r>
          </a:p>
        </p:txBody>
      </p:sp>
      <p:cxnSp>
        <p:nvCxnSpPr>
          <p:cNvPr id="43" name="Přímá spojnice se šipkou 42"/>
          <p:cNvCxnSpPr/>
          <p:nvPr/>
        </p:nvCxnSpPr>
        <p:spPr>
          <a:xfrm>
            <a:off x="1943860" y="3514238"/>
            <a:ext cx="1187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>
            <a:stCxn id="34" idx="3"/>
            <a:endCxn id="39" idx="1"/>
          </p:cNvCxnSpPr>
          <p:nvPr/>
        </p:nvCxnSpPr>
        <p:spPr>
          <a:xfrm>
            <a:off x="1943860" y="3514238"/>
            <a:ext cx="1187980" cy="635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34" idx="3"/>
            <a:endCxn id="40" idx="1"/>
          </p:cNvCxnSpPr>
          <p:nvPr/>
        </p:nvCxnSpPr>
        <p:spPr>
          <a:xfrm>
            <a:off x="1943860" y="3514238"/>
            <a:ext cx="1208492" cy="1281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2999122" y="3252628"/>
            <a:ext cx="5400600" cy="1265117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699422" y="364158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Optimální situace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2339752" y="268705"/>
            <a:ext cx="4176464" cy="712023"/>
          </a:xfrm>
          <a:prstGeom prst="rect">
            <a:avLst/>
          </a:prstGeom>
          <a:solidFill>
            <a:srgbClr val="00B05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TextovéPole 54"/>
          <p:cNvSpPr txBox="1"/>
          <p:nvPr/>
        </p:nvSpPr>
        <p:spPr>
          <a:xfrm>
            <a:off x="275881" y="5229200"/>
            <a:ext cx="8097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dirty="0" err="1">
                <a:latin typeface="Times" panose="02020603050405020304" pitchFamily="18" charset="0"/>
                <a:cs typeface="Times" panose="02020603050405020304" pitchFamily="18" charset="0"/>
              </a:rPr>
              <a:t>Bias</a:t>
            </a:r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 se vypočítá podle stejného vzorce jako absolutní přesnost jenom s tím rozdílem, </a:t>
            </a:r>
          </a:p>
          <a:p>
            <a:pPr lvl="0"/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že absentuje umocnění. Index nabývá hodnoty -1 až +1 a lze jej interpretovat jako </a:t>
            </a:r>
          </a:p>
          <a:p>
            <a:pPr lvl="0"/>
            <a:r>
              <a:rPr lang="cs-CZ" dirty="0">
                <a:latin typeface="Times" panose="02020603050405020304" pitchFamily="18" charset="0"/>
                <a:cs typeface="Times" panose="02020603050405020304" pitchFamily="18" charset="0"/>
              </a:rPr>
              <a:t>zjišťování směru a velikosti chyby v úsudku/soudu (Bol &amp; Hacker, 2012). 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502075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4" grpId="0"/>
      <p:bldP spid="37" grpId="0"/>
      <p:bldP spid="38" grpId="0"/>
      <p:bldP spid="39" grpId="0"/>
      <p:bldP spid="40" grpId="0"/>
      <p:bldP spid="48" grpId="0" animBg="1"/>
      <p:bldP spid="49" grpId="0"/>
      <p:bldP spid="5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187901" y="25135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practice</a:t>
            </a:r>
            <a:endParaRPr lang="cs-CZ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50" y="3116328"/>
            <a:ext cx="4392612" cy="31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8184" y="1663933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Jedná se o velké </a:t>
            </a:r>
          </a:p>
          <a:p>
            <a:r>
              <a:rPr lang="cs-CZ" dirty="0"/>
              <a:t>zjednodušení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4" y="764704"/>
            <a:ext cx="54194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4" y="3013678"/>
            <a:ext cx="4540374" cy="315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849201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877164" y="287070"/>
            <a:ext cx="727280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Metakognice</a:t>
            </a:r>
            <a:r>
              <a:rPr lang="cs-CZ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řešení slovních úloh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981847"/>
            <a:ext cx="246413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Tři možné složky problému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9217" y="2393460"/>
            <a:ext cx="1807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A - Výchozí situace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9217" y="2762792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B - Cesta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9217" y="3108279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C - Cíl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499992" y="2028493"/>
            <a:ext cx="1875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Rutinní slovní úlohy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29487" y="2393460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(A, B, C)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507000" y="2947458"/>
            <a:ext cx="204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Nerutinní slovní úlohy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553471" y="331679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(A, </a:t>
            </a:r>
            <a:r>
              <a:rPr lang="cs-CZ" sz="1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, C)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150832" y="2028493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Vzorečky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17005" y="2460503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Idiomy</a:t>
            </a:r>
          </a:p>
        </p:txBody>
      </p:sp>
      <p:cxnSp>
        <p:nvCxnSpPr>
          <p:cNvPr id="14" name="Přímá spojnice se šipkou 13"/>
          <p:cNvCxnSpPr>
            <a:stCxn id="10" idx="3"/>
            <a:endCxn id="12" idx="1"/>
          </p:cNvCxnSpPr>
          <p:nvPr/>
        </p:nvCxnSpPr>
        <p:spPr>
          <a:xfrm>
            <a:off x="6375827" y="2197770"/>
            <a:ext cx="7750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0" idx="3"/>
            <a:endCxn id="18" idx="1"/>
          </p:cNvCxnSpPr>
          <p:nvPr/>
        </p:nvCxnSpPr>
        <p:spPr>
          <a:xfrm>
            <a:off x="6375827" y="2197770"/>
            <a:ext cx="841178" cy="432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273" y="4426429"/>
            <a:ext cx="3694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ovéPole 21"/>
          <p:cNvSpPr txBox="1"/>
          <p:nvPr/>
        </p:nvSpPr>
        <p:spPr>
          <a:xfrm>
            <a:off x="6652787" y="414908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8566401" y="498269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619700" y="567417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4515245"/>
            <a:ext cx="4823945" cy="1190791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432267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  <p:bldP spid="11" grpId="0"/>
      <p:bldP spid="15" grpId="0"/>
      <p:bldP spid="16" grpId="0"/>
      <p:bldP spid="12" grpId="0"/>
      <p:bldP spid="18" grpId="0"/>
      <p:bldP spid="22" grpId="0"/>
      <p:bldP spid="23" grpId="0"/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Závěr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TextovéPole 11"/>
          <p:cNvSpPr txBox="1">
            <a:spLocks noChangeArrowheads="1"/>
          </p:cNvSpPr>
          <p:nvPr/>
        </p:nvSpPr>
        <p:spPr bwMode="auto">
          <a:xfrm>
            <a:off x="179388" y="623728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Katedra matematiky a ICT</a:t>
            </a:r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48322" y="2852936"/>
            <a:ext cx="87956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„Praví učitelé dělají trochu více a rozhodně se nespokojí s pouhým </a:t>
            </a:r>
          </a:p>
          <a:p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plněním dětských hlav čísly, tvary a písmeny abecedy. Skuteční učitelé</a:t>
            </a:r>
          </a:p>
          <a:p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 přetvářejí lidské životy“ </a:t>
            </a:r>
          </a:p>
          <a:p>
            <a:endParaRPr lang="cs-CZ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					(</a:t>
            </a:r>
            <a:r>
              <a:rPr lang="cs-CZ" sz="2400" i="1" dirty="0" err="1" smtClean="0">
                <a:latin typeface="Times New Roman" pitchFamily="18" charset="0"/>
                <a:cs typeface="Times New Roman" pitchFamily="18" charset="0"/>
              </a:rPr>
              <a:t>Smith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, CH., 1994, s. 11)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675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Učební úloha – problém - projekt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392821" cy="36004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021540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Učební úloha – problém - projekt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7360670" cy="38884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667628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Projekt jako progresivní vzdělávací strategie</a:t>
            </a:r>
            <a:endParaRPr lang="cs-CZ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6814612" cy="39604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232484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620688"/>
            <a:ext cx="914400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Jak je to s vymezením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morn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12"/>
          <p:cNvSpPr txBox="1">
            <a:spLocks noChangeArrowheads="1"/>
          </p:cNvSpPr>
          <p:nvPr/>
        </p:nvSpPr>
        <p:spPr bwMode="auto">
          <a:xfrm>
            <a:off x="5580063" y="62372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Perpetua" pitchFamily="18" charset="0"/>
              </a:rPr>
              <a:t>Univerzita Jana Evangelisty Purkyně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623655" cy="345638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388" y="6268621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Katedra </a:t>
            </a:r>
            <a:r>
              <a:rPr lang="cs-CZ" sz="1600" dirty="0" err="1"/>
              <a:t>preprimárního</a:t>
            </a:r>
            <a:r>
              <a:rPr lang="cs-CZ" sz="1600" dirty="0"/>
              <a:t> a primárního </a:t>
            </a:r>
            <a:r>
              <a:rPr lang="cs-CZ" sz="1600" dirty="0" smtClean="0"/>
              <a:t>vzdělávání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891332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841</TotalTime>
  <Words>3262</Words>
  <Application>Microsoft Office PowerPoint</Application>
  <PresentationFormat>Předvádění na obrazovce (4:3)</PresentationFormat>
  <Paragraphs>460</Paragraphs>
  <Slides>54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Jmění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Chytrý</dc:creator>
  <cp:lastModifiedBy>recenzent</cp:lastModifiedBy>
  <cp:revision>77</cp:revision>
  <dcterms:created xsi:type="dcterms:W3CDTF">2012-10-02T13:48:24Z</dcterms:created>
  <dcterms:modified xsi:type="dcterms:W3CDTF">2022-12-02T07:12:48Z</dcterms:modified>
</cp:coreProperties>
</file>