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198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7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332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7554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0599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3257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37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8469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0840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1603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215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C4A24-03F3-4949-BB17-738DFAA8572C}" type="datetimeFigureOut">
              <a:rPr lang="cs-CZ" smtClean="0"/>
              <a:t>16.2.2025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B8658-F07E-41F7-BA91-BB32A24515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7487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wp-content/uploads/2018/09/Studijn%C3%AD-a-zku%C5%A1ebn%C3%AD-%C5%99%C3%A1d-pro-studium-v-bakal%C3%A1%C5%99sk%C3%BDch-a-magistersk%C3%BDch-studijn%C3%ADch-programech-UJEP-platnost-a-%C3%BA%C4%8Dinnost-od-16.-5.-2018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cs/studium-dokumenty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doplnujici-dokumenty/veda/2495-sgs-pravidla-pro-poskytovani-ucelove-podpory-na-specificky-vysokoskolsky-vyzkum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f.ujep.cz/cs/soutez-mimoradna-grantova-stipendia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Ladislav.Blaha@ujep.cz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Info</a:t>
            </a:r>
            <a:r>
              <a:rPr lang="cs-CZ" dirty="0" smtClean="0"/>
              <a:t> k výuce – LS </a:t>
            </a:r>
            <a:r>
              <a:rPr lang="cs-CZ" dirty="0" smtClean="0"/>
              <a:t>24-25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11031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Co mít na paměti…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>
                <a:solidFill>
                  <a:srgbClr val="212121"/>
                </a:solidFill>
                <a:latin typeface="aktiv-grotesk"/>
              </a:rPr>
              <a:t>Studijní a zkušební řád pro studium v bakalářských a magisterských studijních programech UJEP — platnost a účinnost od 16. 5. 2018</a:t>
            </a:r>
            <a:endParaRPr lang="cs-CZ" altLang="cs-CZ" smtClean="0">
              <a:solidFill>
                <a:srgbClr val="000000"/>
              </a:solidFill>
            </a:endParaRPr>
          </a:p>
          <a:p>
            <a:r>
              <a:rPr lang="cs-CZ" altLang="cs-CZ" sz="1400" smtClean="0">
                <a:hlinkClick r:id="rId2"/>
              </a:rPr>
              <a:t>https://www.pf.ujep.cz/wp-content/uploads/2018/09/Studijn%C3%AD-a-zku%C5%A1ebn%C3%AD-%C5%99%C3%A1d-pro-studium-v-bakal%C3%A1%C5%99sk%C3%BDch-a-magistersk%C3%BDch-studijn%C3%ADch-programech-UJEP-platnost-a-%C3%BA%C4%8Dinnost-od-16.-5.-2018.pdf</a:t>
            </a:r>
            <a:endParaRPr lang="cs-CZ" altLang="cs-CZ" sz="1400" smtClean="0"/>
          </a:p>
          <a:p>
            <a:endParaRPr lang="cs-CZ" altLang="cs-CZ" sz="140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Základy metodologie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5971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Co mít na paměti</a:t>
            </a:r>
          </a:p>
        </p:txBody>
      </p:sp>
      <p:sp>
        <p:nvSpPr>
          <p:cNvPr id="11267" name="Zástupný symbol pro obsah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r>
              <a:rPr lang="cs-CZ" altLang="cs-CZ" smtClean="0">
                <a:solidFill>
                  <a:srgbClr val="000000"/>
                </a:solidFill>
              </a:rPr>
              <a:t>Směrnice děkana PF UJEP Ústí n. L. — Směrnice č. 5E/2019 — Vedení, psaní a odevzdávání kvalifikačních prací</a:t>
            </a:r>
          </a:p>
          <a:p>
            <a:r>
              <a:rPr lang="cs-CZ" altLang="cs-CZ" sz="1800" smtClean="0">
                <a:solidFill>
                  <a:srgbClr val="000000"/>
                </a:solidFill>
                <a:hlinkClick r:id="rId2"/>
              </a:rPr>
              <a:t>https://www.pf.ujep.cz/cs/studium-dokumenty</a:t>
            </a:r>
            <a:endParaRPr lang="cs-CZ" altLang="cs-CZ" sz="1800" smtClean="0">
              <a:solidFill>
                <a:srgbClr val="000000"/>
              </a:solidFill>
            </a:endParaRPr>
          </a:p>
          <a:p>
            <a:r>
              <a:rPr lang="cs-CZ" altLang="cs-CZ" smtClean="0">
                <a:solidFill>
                  <a:srgbClr val="000000"/>
                </a:solidFill>
              </a:rPr>
              <a:t>Navazuje na Směrnici rektora č. 8/2016 ke zveřejňování závěrečných prací.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Základy metodologie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13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Dále….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u="sng" smtClean="0">
                <a:solidFill>
                  <a:srgbClr val="EB3112"/>
                </a:solidFill>
                <a:latin typeface="Roboto Slab"/>
                <a:hlinkClick r:id="rId2"/>
              </a:rPr>
              <a:t>Pravidla pro poskytování účelové podpory na specifický vysokoškolský výzkum</a:t>
            </a:r>
            <a:endParaRPr lang="cs-CZ" altLang="cs-CZ" smtClean="0">
              <a:solidFill>
                <a:srgbClr val="3B3A3A"/>
              </a:solidFill>
              <a:latin typeface="Roboto Slab"/>
            </a:endParaRPr>
          </a:p>
          <a:p>
            <a:r>
              <a:rPr lang="cs-CZ" altLang="cs-CZ" u="sng" smtClean="0">
                <a:solidFill>
                  <a:srgbClr val="EB3112"/>
                </a:solidFill>
                <a:latin typeface="Roboto Slab"/>
              </a:rPr>
              <a:t>SMĚRNICE REKTORA č. 5/2018</a:t>
            </a:r>
          </a:p>
          <a:p>
            <a:r>
              <a:rPr lang="cs-CZ" altLang="cs-CZ" u="sng" smtClean="0">
                <a:solidFill>
                  <a:srgbClr val="EB3112"/>
                </a:solidFill>
                <a:latin typeface="Roboto Slab"/>
              </a:rPr>
              <a:t>ZÁSADY STUDENTSKÉ GRANTOVÉ SOUTĚŽE</a:t>
            </a:r>
            <a:endParaRPr lang="cs-CZ" altLang="cs-CZ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Základy metodologie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561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altLang="cs-CZ" smtClean="0"/>
              <a:t>Mimořádná grantová stipendia pro studenty PF UJEP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Soutěž o mimořádná grantová stipendia</a:t>
            </a:r>
          </a:p>
          <a:p>
            <a:r>
              <a:rPr lang="cs-CZ" altLang="cs-CZ" smtClean="0">
                <a:hlinkClick r:id="rId2"/>
              </a:rPr>
              <a:t>https://www.pf.ujep.cz/cs/soutez-mimoradna-grantova-stipendia</a:t>
            </a:r>
            <a:endParaRPr lang="cs-CZ" altLang="cs-CZ" smtClean="0"/>
          </a:p>
          <a:p>
            <a:r>
              <a:rPr lang="cs-CZ" altLang="cs-CZ" smtClean="0"/>
              <a:t>Návrh projektu tvoří vyplněný online formulář a kopie zadání bakalářské či diplomové práce podepsané vedoucím katedry či vedoucím příslušného typu kvalifikační práce.</a:t>
            </a:r>
          </a:p>
          <a:p>
            <a:endParaRPr lang="cs-CZ" altLang="cs-CZ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Základy metodologie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273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Dále splňuje…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příslušné normy pro úpravu písemných textů.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Je v souladu s dodržováním zákonných norem, tj. právem a dodržováním etických norem týkajících se nakládání se zdroji a různými prameny, etickým chováním při nakládání        s výzkumnými daty jednotlivců nebo výběrových souborů apod.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Nesmí narušovat práva na ochranu osobnosti a soukromí.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720978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Doporučení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875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altLang="cs-CZ" dirty="0" smtClean="0"/>
              <a:t>Uvažujte o tématu Vaší práce a během ukončení LS </a:t>
            </a:r>
            <a:r>
              <a:rPr lang="cs-CZ" altLang="cs-CZ" dirty="0" smtClean="0"/>
              <a:t>2024-25 </a:t>
            </a:r>
            <a:r>
              <a:rPr lang="cs-CZ" altLang="cs-CZ" dirty="0" smtClean="0"/>
              <a:t>téma konzultujte s potenciálním vedoucím práce.</a:t>
            </a:r>
          </a:p>
          <a:p>
            <a:r>
              <a:rPr lang="cs-CZ" altLang="cs-CZ" dirty="0" smtClean="0"/>
              <a:t>Zadejte si konzultované téma – podklady pro zadání – podpis Váš a vedoucího práce.</a:t>
            </a:r>
          </a:p>
          <a:p>
            <a:r>
              <a:rPr lang="cs-CZ" altLang="cs-CZ" dirty="0" smtClean="0"/>
              <a:t>Musíte získat ZADÁNÍ práce – zde podpis garanta oboru a vedoucího KTVS – </a:t>
            </a:r>
            <a:r>
              <a:rPr lang="cs-CZ" altLang="cs-CZ" b="1" dirty="0" smtClean="0"/>
              <a:t>provedeno do konce září </a:t>
            </a:r>
            <a:r>
              <a:rPr lang="cs-CZ" altLang="cs-CZ" b="1" dirty="0" smtClean="0"/>
              <a:t>2025!!!</a:t>
            </a:r>
            <a:endParaRPr lang="cs-CZ" altLang="cs-CZ" b="1" dirty="0" smtClean="0"/>
          </a:p>
          <a:p>
            <a:r>
              <a:rPr lang="cs-CZ" altLang="cs-CZ" dirty="0" smtClean="0"/>
              <a:t>A směle do toho…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Základy metodologie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419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4213" y="1484313"/>
            <a:ext cx="7772400" cy="1470025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cs-CZ" altLang="cs-CZ" sz="6600" dirty="0" smtClean="0"/>
              <a:t>1.</a:t>
            </a:r>
            <a:br>
              <a:rPr lang="cs-CZ" altLang="cs-CZ" sz="6600" dirty="0" smtClean="0"/>
            </a:br>
            <a:endParaRPr lang="cs-CZ" altLang="cs-CZ" sz="5400" b="1" i="1" dirty="0" smtClean="0"/>
          </a:p>
        </p:txBody>
      </p:sp>
      <p:sp>
        <p:nvSpPr>
          <p:cNvPr id="2051" name="Podnadpis 2"/>
          <p:cNvSpPr>
            <a:spLocks noGrp="1"/>
          </p:cNvSpPr>
          <p:nvPr>
            <p:ph type="subTitle" idx="1"/>
          </p:nvPr>
        </p:nvSpPr>
        <p:spPr>
          <a:xfrm>
            <a:off x="250825" y="4292600"/>
            <a:ext cx="8713788" cy="16573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cs-CZ" altLang="cs-CZ" sz="4400" b="1" i="1" smtClean="0">
                <a:solidFill>
                  <a:srgbClr val="C00000"/>
                </a:solidFill>
              </a:rPr>
              <a:t>„DP je prezentací odborně zvládnuté problematiky studenta, který je připraven utkat se s praxí…“ </a:t>
            </a:r>
          </a:p>
          <a:p>
            <a:pPr eaLnBrk="1" hangingPunct="1"/>
            <a:endParaRPr lang="cs-CZ" altLang="cs-CZ" b="1" smtClean="0">
              <a:solidFill>
                <a:srgbClr val="C00000"/>
              </a:solidFill>
            </a:endParaRP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>
          <a:xfrm>
            <a:off x="2627313" y="6356350"/>
            <a:ext cx="4176712" cy="365125"/>
          </a:xfrm>
        </p:spPr>
        <p:txBody>
          <a:bodyPr/>
          <a:lstStyle/>
          <a:p>
            <a:pPr>
              <a:defRPr/>
            </a:pPr>
            <a:r>
              <a:rPr lang="cs-CZ" dirty="0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58581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714375" y="304800"/>
            <a:ext cx="7896225" cy="1431925"/>
          </a:xfrm>
        </p:spPr>
        <p:txBody>
          <a:bodyPr/>
          <a:lstStyle/>
          <a:p>
            <a:r>
              <a:rPr lang="cs-CZ" altLang="cs-CZ" b="1" smtClean="0">
                <a:solidFill>
                  <a:srgbClr val="FFFF00"/>
                </a:solidFill>
              </a:rPr>
              <a:t>Návrh obsahu hodin – Mgr.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>
          <a:xfrm>
            <a:off x="1042988" y="1557338"/>
            <a:ext cx="7543800" cy="4167187"/>
          </a:xfrm>
        </p:spPr>
        <p:txBody>
          <a:bodyPr>
            <a:normAutofit fontScale="92500"/>
          </a:bodyPr>
          <a:lstStyle/>
          <a:p>
            <a:r>
              <a:rPr lang="cs-CZ" altLang="cs-CZ" smtClean="0"/>
              <a:t>Informační zdroje – použití, kvalita</a:t>
            </a:r>
          </a:p>
          <a:p>
            <a:r>
              <a:rPr lang="cs-CZ" altLang="cs-CZ" smtClean="0"/>
              <a:t>Soubory, vazba na výzkumné nástroje</a:t>
            </a:r>
          </a:p>
          <a:p>
            <a:r>
              <a:rPr lang="cs-CZ" altLang="cs-CZ" smtClean="0"/>
              <a:t>Problémy použití vybraných metod, hypotézy</a:t>
            </a:r>
          </a:p>
          <a:p>
            <a:r>
              <a:rPr lang="cs-CZ" altLang="cs-CZ" smtClean="0"/>
              <a:t>Struktura práce, specifika kapitol</a:t>
            </a:r>
          </a:p>
          <a:p>
            <a:r>
              <a:rPr lang="cs-CZ" altLang="cs-CZ" smtClean="0"/>
              <a:t>Etika vědecké práce, citace</a:t>
            </a:r>
          </a:p>
          <a:p>
            <a:r>
              <a:rPr lang="cs-CZ" altLang="cs-CZ" smtClean="0"/>
              <a:t>Diskuse nad problémy projektů</a:t>
            </a:r>
          </a:p>
          <a:p>
            <a:r>
              <a:rPr lang="cs-CZ" altLang="cs-CZ" smtClean="0"/>
              <a:t>Vyhodnocení dodaných projektů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87474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Struktura </a:t>
            </a:r>
            <a:r>
              <a:rPr lang="cs-CZ" dirty="0" err="1" smtClean="0"/>
              <a:t>DIPLOmové</a:t>
            </a:r>
            <a:r>
              <a:rPr lang="cs-CZ" dirty="0" smtClean="0"/>
              <a:t> práce</a:t>
            </a:r>
          </a:p>
        </p:txBody>
      </p:sp>
      <p:sp>
        <p:nvSpPr>
          <p:cNvPr id="4099" name="Podnadpis 2"/>
          <p:cNvSpPr>
            <a:spLocks noGrp="1"/>
          </p:cNvSpPr>
          <p:nvPr>
            <p:ph type="body" idx="1"/>
          </p:nvPr>
        </p:nvSpPr>
        <p:spPr>
          <a:xfrm>
            <a:off x="722313" y="1340769"/>
            <a:ext cx="7772400" cy="3066132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3600" b="1" dirty="0" smtClean="0">
                <a:solidFill>
                  <a:srgbClr val="C00000"/>
                </a:solidFill>
              </a:rPr>
              <a:t>K projektu kvalifikační </a:t>
            </a:r>
            <a:r>
              <a:rPr lang="cs-CZ" altLang="cs-CZ" sz="3600" b="1" dirty="0" smtClean="0">
                <a:solidFill>
                  <a:srgbClr val="C00000"/>
                </a:solidFill>
              </a:rPr>
              <a:t>práce</a:t>
            </a:r>
          </a:p>
          <a:p>
            <a:pPr eaLnBrk="1" hangingPunct="1"/>
            <a:r>
              <a:rPr lang="cs-CZ" altLang="cs-CZ" sz="3600" dirty="0" smtClean="0">
                <a:solidFill>
                  <a:srgbClr val="C00000"/>
                </a:solidFill>
              </a:rPr>
              <a:t>Učitelská studie – do oblasti učitelství</a:t>
            </a:r>
          </a:p>
          <a:p>
            <a:pPr eaLnBrk="1" hangingPunct="1"/>
            <a:r>
              <a:rPr lang="cs-CZ" altLang="cs-CZ" sz="3600" dirty="0" smtClean="0">
                <a:solidFill>
                  <a:srgbClr val="C00000"/>
                </a:solidFill>
              </a:rPr>
              <a:t>X </a:t>
            </a:r>
          </a:p>
          <a:p>
            <a:pPr eaLnBrk="1" hangingPunct="1"/>
            <a:r>
              <a:rPr lang="cs-CZ" altLang="cs-CZ" sz="3600" dirty="0" smtClean="0">
                <a:solidFill>
                  <a:srgbClr val="C00000"/>
                </a:solidFill>
              </a:rPr>
              <a:t>Sport a zdraví – důraz na </a:t>
            </a:r>
            <a:r>
              <a:rPr lang="cs-CZ" altLang="cs-CZ" sz="3600" dirty="0" err="1" smtClean="0">
                <a:solidFill>
                  <a:srgbClr val="C00000"/>
                </a:solidFill>
              </a:rPr>
              <a:t>kinantropologii</a:t>
            </a:r>
            <a:r>
              <a:rPr lang="cs-CZ" altLang="cs-CZ" sz="3600" dirty="0" smtClean="0">
                <a:solidFill>
                  <a:srgbClr val="C00000"/>
                </a:solidFill>
              </a:rPr>
              <a:t> </a:t>
            </a:r>
            <a:endParaRPr lang="cs-CZ" altLang="cs-CZ" sz="3600" dirty="0" smtClean="0">
              <a:solidFill>
                <a:srgbClr val="C0000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L. Bláha - MOP a zpracování dat</a:t>
            </a:r>
          </a:p>
        </p:txBody>
      </p:sp>
    </p:spTree>
    <p:extLst>
      <p:ext uri="{BB962C8B-B14F-4D97-AF65-F5344CB8AC3E}">
        <p14:creationId xmlns:p14="http://schemas.microsoft.com/office/powerpoint/2010/main" val="2232856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Pokusím se Vám ukázat cestu…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Jde přes Obsah projektu práce…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MOP a zpracování dat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092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Podmínky k zápočtu – zkoušce - 1</a:t>
            </a:r>
          </a:p>
        </p:txBody>
      </p:sp>
      <p:sp>
        <p:nvSpPr>
          <p:cNvPr id="6147" name="Zástupný symbol pro obsah 5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r>
              <a:rPr lang="cs-CZ" altLang="cs-CZ" b="1" dirty="0" smtClean="0"/>
              <a:t>Projekt práce </a:t>
            </a:r>
            <a:r>
              <a:rPr lang="cs-CZ" altLang="cs-CZ" b="1" dirty="0" smtClean="0"/>
              <a:t>– </a:t>
            </a:r>
            <a:r>
              <a:rPr lang="cs-CZ" altLang="cs-CZ" dirty="0" smtClean="0"/>
              <a:t>poslat </a:t>
            </a:r>
            <a:r>
              <a:rPr lang="cs-CZ" altLang="cs-CZ" dirty="0" smtClean="0"/>
              <a:t>mailem </a:t>
            </a:r>
            <a:r>
              <a:rPr lang="cs-CZ" altLang="cs-CZ" dirty="0" smtClean="0">
                <a:hlinkClick r:id="rId2"/>
              </a:rPr>
              <a:t>Ladislav.Blaha@ujep.cz</a:t>
            </a:r>
            <a:r>
              <a:rPr lang="cs-CZ" altLang="cs-CZ" dirty="0" smtClean="0"/>
              <a:t>  do </a:t>
            </a:r>
            <a:r>
              <a:rPr lang="cs-CZ" altLang="cs-CZ" dirty="0" smtClean="0"/>
              <a:t>data ukončení praxe a výuky dr. Cihláře </a:t>
            </a:r>
            <a:r>
              <a:rPr lang="cs-CZ" altLang="cs-CZ" b="1" dirty="0" smtClean="0"/>
              <a:t>25. dubna </a:t>
            </a:r>
            <a:r>
              <a:rPr lang="cs-CZ" altLang="cs-CZ" b="1" dirty="0" smtClean="0"/>
              <a:t>– verzi k debatě </a:t>
            </a:r>
            <a:r>
              <a:rPr lang="cs-CZ" altLang="cs-CZ" b="1" dirty="0" smtClean="0"/>
              <a:t>na výuce a rozborům.</a:t>
            </a:r>
            <a:r>
              <a:rPr lang="cs-CZ" altLang="cs-CZ" dirty="0" smtClean="0"/>
              <a:t> </a:t>
            </a:r>
            <a:endParaRPr lang="cs-CZ" altLang="cs-CZ" dirty="0" smtClean="0"/>
          </a:p>
          <a:p>
            <a:endParaRPr lang="cs-CZ" altLang="cs-CZ" dirty="0" smtClean="0"/>
          </a:p>
          <a:p>
            <a:r>
              <a:rPr lang="cs-CZ" altLang="cs-CZ" dirty="0" smtClean="0"/>
              <a:t>Účast na výuce.</a:t>
            </a:r>
          </a:p>
          <a:p>
            <a:r>
              <a:rPr lang="cs-CZ" altLang="cs-CZ" dirty="0" smtClean="0"/>
              <a:t>Tyto splněné předpoklady jsou propustkou ke zkoušce… (SZ).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MOP a zpracování dat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64912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/>
              <a:t>Podmínky k zápočtu – zkoušce - 2</a:t>
            </a:r>
          </a:p>
        </p:txBody>
      </p:sp>
      <p:sp>
        <p:nvSpPr>
          <p:cNvPr id="7171" name="Zástupný symbol pro obsah 5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r>
              <a:rPr lang="cs-CZ" altLang="cs-CZ" b="1" dirty="0" smtClean="0"/>
              <a:t>Projekt akceptovatelný pro zadání….</a:t>
            </a:r>
          </a:p>
          <a:p>
            <a:endParaRPr lang="cs-CZ" altLang="cs-CZ" b="1" dirty="0" smtClean="0"/>
          </a:p>
          <a:p>
            <a:r>
              <a:rPr lang="cs-CZ" altLang="cs-CZ" b="1" dirty="0" smtClean="0"/>
              <a:t>Do 30. 9. </a:t>
            </a:r>
            <a:r>
              <a:rPr lang="cs-CZ" altLang="cs-CZ" b="1" dirty="0" smtClean="0"/>
              <a:t>2025 </a:t>
            </a:r>
            <a:r>
              <a:rPr lang="cs-CZ" altLang="cs-CZ" b="1" dirty="0" smtClean="0"/>
              <a:t>musíte mít schváleno Zadání diplomové práce!!!</a:t>
            </a:r>
          </a:p>
          <a:p>
            <a:endParaRPr lang="cs-CZ" altLang="cs-CZ" b="1" dirty="0" smtClean="0"/>
          </a:p>
          <a:p>
            <a:r>
              <a:rPr lang="cs-CZ" altLang="cs-CZ" b="1" dirty="0" smtClean="0"/>
              <a:t>Samostatné téma…</a:t>
            </a:r>
            <a:endParaRPr lang="cs-CZ" altLang="cs-CZ" dirty="0" smtClean="0"/>
          </a:p>
          <a:p>
            <a:endParaRPr lang="cs-CZ" alt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MOP a zpracování dat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192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Další termíny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>
          <a:xfrm>
            <a:off x="395288" y="1196975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cs-CZ" altLang="cs-CZ" dirty="0" smtClean="0"/>
              <a:t>17.2</a:t>
            </a:r>
            <a:r>
              <a:rPr lang="cs-CZ" altLang="cs-CZ" dirty="0" smtClean="0"/>
              <a:t>. Informace k výuce a projektu, cíle, hypotézy – Bláha</a:t>
            </a:r>
          </a:p>
          <a:p>
            <a:r>
              <a:rPr lang="cs-CZ" altLang="cs-CZ" dirty="0" smtClean="0"/>
              <a:t>24. </a:t>
            </a:r>
            <a:r>
              <a:rPr lang="cs-CZ" altLang="cs-CZ" dirty="0" smtClean="0"/>
              <a:t>2. Základní a výběrový soubor (rozsah, limity, atd.) - Cihlář</a:t>
            </a:r>
          </a:p>
          <a:p>
            <a:r>
              <a:rPr lang="cs-CZ" altLang="cs-CZ" dirty="0" smtClean="0"/>
              <a:t>3.3</a:t>
            </a:r>
            <a:r>
              <a:rPr lang="cs-CZ" altLang="cs-CZ" dirty="0" smtClean="0"/>
              <a:t>. Druhy statistických znaků, normalita dat – Cihlář</a:t>
            </a:r>
          </a:p>
          <a:p>
            <a:r>
              <a:rPr lang="cs-CZ" altLang="cs-CZ" dirty="0" smtClean="0"/>
              <a:t>10.3</a:t>
            </a:r>
            <a:r>
              <a:rPr lang="cs-CZ" altLang="cs-CZ" dirty="0" smtClean="0"/>
              <a:t>. Závislé a nezávislé výběry – Cihlář</a:t>
            </a:r>
          </a:p>
          <a:p>
            <a:r>
              <a:rPr lang="cs-CZ" altLang="cs-CZ" dirty="0" smtClean="0"/>
              <a:t>17.3</a:t>
            </a:r>
            <a:r>
              <a:rPr lang="cs-CZ" altLang="cs-CZ" dirty="0" smtClean="0"/>
              <a:t>. Metodika zpracování dat - Deskriptivní statistika – </a:t>
            </a:r>
            <a:r>
              <a:rPr lang="cs-CZ" altLang="cs-CZ" dirty="0" smtClean="0"/>
              <a:t>Cihlář – pak je praxe 24.3. – 11. 4.  </a:t>
            </a:r>
          </a:p>
          <a:p>
            <a:r>
              <a:rPr lang="cs-CZ" altLang="cs-CZ" dirty="0" smtClean="0"/>
              <a:t>14. 4. Matematická </a:t>
            </a:r>
            <a:r>
              <a:rPr lang="cs-CZ" altLang="cs-CZ" dirty="0" smtClean="0"/>
              <a:t>statistika (volba statistického testu) – Cihlář </a:t>
            </a: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MOP a zpracování dat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842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sah 2"/>
          <p:cNvSpPr>
            <a:spLocks noGrp="1"/>
          </p:cNvSpPr>
          <p:nvPr>
            <p:ph idx="1"/>
          </p:nvPr>
        </p:nvSpPr>
        <p:spPr>
          <a:xfrm>
            <a:off x="468313" y="1412775"/>
            <a:ext cx="8229600" cy="3302099"/>
          </a:xfrm>
        </p:spPr>
        <p:txBody>
          <a:bodyPr>
            <a:normAutofit lnSpcReduction="10000"/>
          </a:bodyPr>
          <a:lstStyle/>
          <a:p>
            <a:r>
              <a:rPr lang="cs-CZ" altLang="cs-CZ" dirty="0" smtClean="0"/>
              <a:t>28. 4. </a:t>
            </a:r>
            <a:r>
              <a:rPr lang="cs-CZ" altLang="cs-CZ" dirty="0" smtClean="0"/>
              <a:t>Etika, plagiáty. </a:t>
            </a:r>
          </a:p>
          <a:p>
            <a:r>
              <a:rPr lang="cs-CZ" altLang="cs-CZ" dirty="0" smtClean="0"/>
              <a:t>Debata k projektům.</a:t>
            </a:r>
            <a:endParaRPr lang="cs-CZ" altLang="cs-CZ" dirty="0" smtClean="0"/>
          </a:p>
          <a:p>
            <a:r>
              <a:rPr lang="cs-CZ" altLang="cs-CZ" dirty="0" smtClean="0"/>
              <a:t>Příprava </a:t>
            </a:r>
            <a:r>
              <a:rPr lang="cs-CZ" altLang="cs-CZ" dirty="0" smtClean="0"/>
              <a:t>projektu.</a:t>
            </a:r>
          </a:p>
          <a:p>
            <a:r>
              <a:rPr lang="pt-BR" altLang="cs-CZ" dirty="0" smtClean="0"/>
              <a:t>Validita</a:t>
            </a:r>
            <a:r>
              <a:rPr lang="pt-BR" altLang="cs-CZ" dirty="0" smtClean="0"/>
              <a:t>, reliabilita, objektivita; </a:t>
            </a:r>
            <a:endParaRPr lang="cs-CZ" altLang="cs-CZ" dirty="0" smtClean="0"/>
          </a:p>
          <a:p>
            <a:r>
              <a:rPr lang="pt-BR" altLang="cs-CZ" dirty="0" smtClean="0"/>
              <a:t>Škály</a:t>
            </a:r>
            <a:r>
              <a:rPr lang="cs-CZ" altLang="cs-CZ" dirty="0" smtClean="0"/>
              <a:t>.</a:t>
            </a:r>
            <a:r>
              <a:rPr lang="pt-BR" altLang="cs-CZ" dirty="0" smtClean="0"/>
              <a:t> </a:t>
            </a:r>
            <a:r>
              <a:rPr lang="cs-CZ" altLang="cs-CZ" dirty="0" smtClean="0"/>
              <a:t>rozbory a debata k projektům, postupy zadávání práce - Bláha</a:t>
            </a:r>
          </a:p>
          <a:p>
            <a:endParaRPr lang="cs-CZ" altLang="cs-CZ" dirty="0" smtClean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smtClean="0"/>
              <a:t>L. Bláha - MOP a zpracování dat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3553059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625</Words>
  <Application>Microsoft Office PowerPoint</Application>
  <PresentationFormat>Předvádění na obrazovce (4:3)</PresentationFormat>
  <Paragraphs>79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Motiv systému Office</vt:lpstr>
      <vt:lpstr>Info k výuce – LS 24-25</vt:lpstr>
      <vt:lpstr>1. </vt:lpstr>
      <vt:lpstr>Návrh obsahu hodin – Mgr.</vt:lpstr>
      <vt:lpstr>Struktura DIPLOmové práce</vt:lpstr>
      <vt:lpstr>Pokusím se Vám ukázat cestu…</vt:lpstr>
      <vt:lpstr>Podmínky k zápočtu – zkoušce - 1</vt:lpstr>
      <vt:lpstr>Podmínky k zápočtu – zkoušce - 2</vt:lpstr>
      <vt:lpstr>Další termíny</vt:lpstr>
      <vt:lpstr>Prezentace aplikace PowerPoint</vt:lpstr>
      <vt:lpstr>Co mít na paměti…</vt:lpstr>
      <vt:lpstr>Co mít na paměti</vt:lpstr>
      <vt:lpstr>Dále….</vt:lpstr>
      <vt:lpstr>Mimořádná grantová stipendia pro studenty PF UJEP</vt:lpstr>
      <vt:lpstr>Dále splňuje…</vt:lpstr>
      <vt:lpstr>Doporučení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 k výuce – LS 23-24</dc:title>
  <dc:creator>BlahaL</dc:creator>
  <cp:lastModifiedBy>BlahaL</cp:lastModifiedBy>
  <cp:revision>3</cp:revision>
  <dcterms:created xsi:type="dcterms:W3CDTF">2024-03-28T16:47:22Z</dcterms:created>
  <dcterms:modified xsi:type="dcterms:W3CDTF">2025-02-16T13:53:26Z</dcterms:modified>
</cp:coreProperties>
</file>